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596" r:id="rId2"/>
    <p:sldId id="518" r:id="rId3"/>
    <p:sldId id="598" r:id="rId4"/>
    <p:sldId id="557" r:id="rId5"/>
    <p:sldId id="286" r:id="rId6"/>
    <p:sldId id="545" r:id="rId7"/>
    <p:sldId id="546" r:id="rId8"/>
    <p:sldId id="547" r:id="rId9"/>
    <p:sldId id="548" r:id="rId10"/>
    <p:sldId id="549" r:id="rId11"/>
    <p:sldId id="553" r:id="rId12"/>
    <p:sldId id="555" r:id="rId13"/>
    <p:sldId id="556" r:id="rId14"/>
    <p:sldId id="554" r:id="rId15"/>
    <p:sldId id="550" r:id="rId16"/>
    <p:sldId id="551" r:id="rId17"/>
    <p:sldId id="552" r:id="rId18"/>
    <p:sldId id="558" r:id="rId19"/>
    <p:sldId id="590" r:id="rId20"/>
    <p:sldId id="589" r:id="rId21"/>
    <p:sldId id="561" r:id="rId22"/>
    <p:sldId id="599" r:id="rId23"/>
    <p:sldId id="600" r:id="rId24"/>
    <p:sldId id="601" r:id="rId25"/>
    <p:sldId id="559" r:id="rId26"/>
    <p:sldId id="562" r:id="rId27"/>
    <p:sldId id="560" r:id="rId28"/>
    <p:sldId id="587" r:id="rId29"/>
    <p:sldId id="588" r:id="rId30"/>
    <p:sldId id="564" r:id="rId31"/>
    <p:sldId id="565" r:id="rId32"/>
    <p:sldId id="591" r:id="rId33"/>
    <p:sldId id="592" r:id="rId34"/>
    <p:sldId id="593" r:id="rId35"/>
    <p:sldId id="594" r:id="rId36"/>
    <p:sldId id="595" r:id="rId37"/>
    <p:sldId id="566" r:id="rId38"/>
    <p:sldId id="569" r:id="rId39"/>
    <p:sldId id="568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577" r:id="rId48"/>
    <p:sldId id="578" r:id="rId49"/>
    <p:sldId id="580" r:id="rId50"/>
    <p:sldId id="581" r:id="rId51"/>
    <p:sldId id="582" r:id="rId52"/>
    <p:sldId id="579" r:id="rId53"/>
    <p:sldId id="583" r:id="rId54"/>
    <p:sldId id="597" r:id="rId55"/>
  </p:sldIdLst>
  <p:sldSz cx="9144000" cy="5143500" type="screen16x9"/>
  <p:notesSz cx="6858000" cy="9144000"/>
  <p:defaultTextStyle>
    <a:defPPr marL="0" marR="0" indent="0" algn="l" defTabSz="57396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1pPr>
    <a:lvl2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2pPr>
    <a:lvl3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3pPr>
    <a:lvl4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4pPr>
    <a:lvl5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5pPr>
    <a:lvl6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6pPr>
    <a:lvl7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7pPr>
    <a:lvl8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8pPr>
    <a:lvl9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9pPr>
  </p:defaultTextStyle>
  <p:extLst>
    <p:ext uri="{521415D9-36F7-43E2-AB2F-B90AF26B5E84}">
      <p14:sectionLst xmlns:p14="http://schemas.microsoft.com/office/powerpoint/2010/main">
        <p14:section name="HTML" id="{070BE7C1-53E5-485E-8639-1631EBD4E0F4}">
          <p14:sldIdLst>
            <p14:sldId id="596"/>
            <p14:sldId id="518"/>
            <p14:sldId id="598"/>
            <p14:sldId id="557"/>
            <p14:sldId id="286"/>
            <p14:sldId id="545"/>
            <p14:sldId id="546"/>
            <p14:sldId id="547"/>
            <p14:sldId id="548"/>
            <p14:sldId id="549"/>
            <p14:sldId id="553"/>
            <p14:sldId id="555"/>
            <p14:sldId id="556"/>
            <p14:sldId id="554"/>
            <p14:sldId id="550"/>
            <p14:sldId id="551"/>
            <p14:sldId id="552"/>
            <p14:sldId id="558"/>
            <p14:sldId id="590"/>
            <p14:sldId id="589"/>
            <p14:sldId id="561"/>
            <p14:sldId id="599"/>
            <p14:sldId id="600"/>
            <p14:sldId id="601"/>
            <p14:sldId id="559"/>
            <p14:sldId id="562"/>
            <p14:sldId id="560"/>
            <p14:sldId id="587"/>
            <p14:sldId id="588"/>
            <p14:sldId id="564"/>
            <p14:sldId id="565"/>
            <p14:sldId id="591"/>
            <p14:sldId id="592"/>
            <p14:sldId id="593"/>
            <p14:sldId id="594"/>
            <p14:sldId id="595"/>
            <p14:sldId id="566"/>
            <p14:sldId id="569"/>
            <p14:sldId id="568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80"/>
            <p14:sldId id="581"/>
            <p14:sldId id="582"/>
            <p14:sldId id="579"/>
            <p14:sldId id="583"/>
            <p14:sldId id="5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197E1"/>
    <a:srgbClr val="007E2A"/>
    <a:srgbClr val="3483C9"/>
    <a:srgbClr val="6D9B3E"/>
    <a:srgbClr val="92D050"/>
    <a:srgbClr val="F2F2F2"/>
    <a:srgbClr val="8AB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3" autoAdjust="0"/>
    <p:restoredTop sz="96391" autoAdjust="0"/>
  </p:normalViewPr>
  <p:slideViewPr>
    <p:cSldViewPr snapToGrid="0" snapToObjects="1">
      <p:cViewPr varScale="1">
        <p:scale>
          <a:sx n="107" d="100"/>
          <a:sy n="107" d="100"/>
        </p:scale>
        <p:origin x="8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2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984" latinLnBrk="0">
      <a:defRPr sz="1381">
        <a:latin typeface="Lucida Grande"/>
        <a:ea typeface="Lucida Grande"/>
        <a:cs typeface="Lucida Grande"/>
        <a:sym typeface="Lucida Grande"/>
      </a:defRPr>
    </a:lvl1pPr>
    <a:lvl2pPr indent="143492" defTabSz="286984" latinLnBrk="0">
      <a:defRPr sz="1381">
        <a:latin typeface="Lucida Grande"/>
        <a:ea typeface="Lucida Grande"/>
        <a:cs typeface="Lucida Grande"/>
        <a:sym typeface="Lucida Grande"/>
      </a:defRPr>
    </a:lvl2pPr>
    <a:lvl3pPr indent="286984" defTabSz="286984" latinLnBrk="0">
      <a:defRPr sz="1381">
        <a:latin typeface="Lucida Grande"/>
        <a:ea typeface="Lucida Grande"/>
        <a:cs typeface="Lucida Grande"/>
        <a:sym typeface="Lucida Grande"/>
      </a:defRPr>
    </a:lvl3pPr>
    <a:lvl4pPr indent="430477" defTabSz="286984" latinLnBrk="0">
      <a:defRPr sz="1381">
        <a:latin typeface="Lucida Grande"/>
        <a:ea typeface="Lucida Grande"/>
        <a:cs typeface="Lucida Grande"/>
        <a:sym typeface="Lucida Grande"/>
      </a:defRPr>
    </a:lvl4pPr>
    <a:lvl5pPr indent="573969" defTabSz="286984" latinLnBrk="0">
      <a:defRPr sz="1381">
        <a:latin typeface="Lucida Grande"/>
        <a:ea typeface="Lucida Grande"/>
        <a:cs typeface="Lucida Grande"/>
        <a:sym typeface="Lucida Grande"/>
      </a:defRPr>
    </a:lvl5pPr>
    <a:lvl6pPr indent="717461" defTabSz="286984" latinLnBrk="0">
      <a:defRPr sz="1381">
        <a:latin typeface="Lucida Grande"/>
        <a:ea typeface="Lucida Grande"/>
        <a:cs typeface="Lucida Grande"/>
        <a:sym typeface="Lucida Grande"/>
      </a:defRPr>
    </a:lvl6pPr>
    <a:lvl7pPr indent="860953" defTabSz="286984" latinLnBrk="0">
      <a:defRPr sz="1381">
        <a:latin typeface="Lucida Grande"/>
        <a:ea typeface="Lucida Grande"/>
        <a:cs typeface="Lucida Grande"/>
        <a:sym typeface="Lucida Grande"/>
      </a:defRPr>
    </a:lvl7pPr>
    <a:lvl8pPr indent="1004446" defTabSz="286984" latinLnBrk="0">
      <a:defRPr sz="1381">
        <a:latin typeface="Lucida Grande"/>
        <a:ea typeface="Lucida Grande"/>
        <a:cs typeface="Lucida Grande"/>
        <a:sym typeface="Lucida Grande"/>
      </a:defRPr>
    </a:lvl8pPr>
    <a:lvl9pPr indent="1147938" defTabSz="286984" latinLnBrk="0">
      <a:defRPr sz="1381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73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4401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250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8446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6913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6296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1192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780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63442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690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449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91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6901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7333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9722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1896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425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6322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4885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4583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777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883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5353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0146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1929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1468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700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01477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6448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4655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68099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97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88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6060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0888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807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16706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7214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2051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5204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9854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91702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1366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568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34921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53973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6975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30105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6444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135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0533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710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282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0"/>
            <a:ext cx="9144000" cy="467833"/>
          </a:xfrm>
          <a:prstGeom prst="rect">
            <a:avLst/>
          </a:prstGeom>
          <a:solidFill>
            <a:srgbClr val="6D9B3E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58" y="118382"/>
            <a:ext cx="2835054" cy="284015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04D0D7CF-BB30-A947-943D-D9BD9D05CF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6643" y="118381"/>
            <a:ext cx="3610756" cy="284015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238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0"/>
            <a:ext cx="9144000" cy="467833"/>
          </a:xfrm>
          <a:prstGeom prst="rect">
            <a:avLst/>
          </a:prstGeom>
          <a:solidFill>
            <a:srgbClr val="6D9B3E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1B807-553E-B644-B9BF-3E6397736E4E}"/>
              </a:ext>
            </a:extLst>
          </p:cNvPr>
          <p:cNvSpPr txBox="1"/>
          <p:nvPr userDrawn="1"/>
        </p:nvSpPr>
        <p:spPr>
          <a:xfrm>
            <a:off x="6250577" y="90030"/>
            <a:ext cx="283671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  <a:sym typeface="Helvetica Neue Thin"/>
              </a:rPr>
              <a:t>[STS 121]HTML 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  <a:sym typeface="Helvetica Neue Thin"/>
              </a:rPr>
              <a:t>프로그래밍 기초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NanumBarunGothicOTF" panose="02020603020101020101" pitchFamily="18" charset="-127"/>
              <a:ea typeface="NanumBarunGothicOTF" panose="02020603020101020101" pitchFamily="18" charset="-127"/>
              <a:cs typeface="+mn-cs"/>
              <a:sym typeface="Helvetica Neue Thin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858" y="118382"/>
            <a:ext cx="2835054" cy="284015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11. jQuery </a:t>
            </a:r>
            <a:r>
              <a:rPr lang="ko-KR" altLang="en-US" dirty="0"/>
              <a:t>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2090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1"/>
            <a:ext cx="9144000" cy="969818"/>
          </a:xfrm>
          <a:prstGeom prst="rect">
            <a:avLst/>
          </a:prstGeom>
          <a:solidFill>
            <a:srgbClr val="6D9B3E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58" y="554181"/>
            <a:ext cx="2835054" cy="365029"/>
          </a:xfrm>
        </p:spPr>
        <p:txBody>
          <a:bodyPr/>
          <a:lstStyle>
            <a:lvl1pPr algn="l">
              <a:defRPr sz="20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6753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0"/>
            <a:ext cx="9144000" cy="69965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58" y="230716"/>
            <a:ext cx="2835054" cy="365029"/>
          </a:xfrm>
        </p:spPr>
        <p:txBody>
          <a:bodyPr/>
          <a:lstStyle>
            <a:lvl1pPr algn="l">
              <a:defRPr sz="20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3ECEDE37-4A1A-6D4A-8565-D9080EC385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03090" y="230716"/>
            <a:ext cx="2835054" cy="365029"/>
          </a:xfrm>
        </p:spPr>
        <p:txBody>
          <a:bodyPr/>
          <a:lstStyle>
            <a:lvl1pPr algn="l">
              <a:defRPr sz="20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8427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063" cy="59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42501" y="4882306"/>
            <a:ext cx="25006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308049">
              <a:lnSpc>
                <a:spcPct val="100000"/>
              </a:lnSpc>
              <a:spcBef>
                <a:spcPts val="0"/>
              </a:spcBef>
              <a:defRPr sz="949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1" r:id="rId3"/>
    <p:sldLayoutId id="2147483652" r:id="rId4"/>
    <p:sldLayoutId id="2147483651" r:id="rId5"/>
  </p:sldLayoutIdLst>
  <p:transition spd="med"/>
  <p:txStyles>
    <p:titleStyle>
      <a:lvl1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9pPr>
    </p:titleStyle>
    <p:bodyStyle>
      <a:lvl1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9pPr>
    </p:bodyStyle>
    <p:otherStyle>
      <a:lvl1pPr marL="0" marR="0" indent="0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20541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4108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6162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82163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602704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72324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4378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64326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insights.stackoverflow.com/survey/201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직사각형">
            <a:extLst>
              <a:ext uri="{FF2B5EF4-FFF2-40B4-BE49-F238E27FC236}">
                <a16:creationId xmlns:a16="http://schemas.microsoft.com/office/drawing/2014/main" id="{D958FB0C-DC6F-5D45-9668-A14901A4E50A}"/>
              </a:ext>
            </a:extLst>
          </p:cNvPr>
          <p:cNvSpPr/>
          <p:nvPr/>
        </p:nvSpPr>
        <p:spPr>
          <a:xfrm>
            <a:off x="0" y="4800636"/>
            <a:ext cx="9144000" cy="342865"/>
          </a:xfrm>
          <a:prstGeom prst="rect">
            <a:avLst/>
          </a:prstGeom>
          <a:solidFill>
            <a:srgbClr val="3197E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29CCB-4904-8A4E-B786-4B6BD7C2C55D}"/>
              </a:ext>
            </a:extLst>
          </p:cNvPr>
          <p:cNvSpPr txBox="1"/>
          <p:nvPr/>
        </p:nvSpPr>
        <p:spPr>
          <a:xfrm>
            <a:off x="93311" y="4793297"/>
            <a:ext cx="2176878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457189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가천대학교 브릿지 사업단</a:t>
            </a:r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Venenatis Aenean Justop"/>
          <p:cNvSpPr txBox="1"/>
          <p:nvPr/>
        </p:nvSpPr>
        <p:spPr>
          <a:xfrm>
            <a:off x="608399" y="2512960"/>
            <a:ext cx="4119295" cy="306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197E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/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주차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주차별 강좌 제목</a:t>
            </a:r>
            <a:endParaRPr sz="1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0" name="Venenatis Elit">
            <a:extLst>
              <a:ext uri="{FF2B5EF4-FFF2-40B4-BE49-F238E27FC236}">
                <a16:creationId xmlns:a16="http://schemas.microsoft.com/office/drawing/2014/main" id="{0AB8B436-B6C7-D140-9895-C9755E342D9F}"/>
              </a:ext>
            </a:extLst>
          </p:cNvPr>
          <p:cNvSpPr txBox="1"/>
          <p:nvPr/>
        </p:nvSpPr>
        <p:spPr>
          <a:xfrm>
            <a:off x="608398" y="1473150"/>
            <a:ext cx="5842644" cy="87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spcBef>
                <a:spcPts val="100"/>
              </a:spcBef>
            </a:pPr>
            <a:r>
              <a: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[</a:t>
            </a:r>
            <a:r>
              <a:rPr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경기도형 대학생 취업브리지 사업</a:t>
            </a:r>
            <a:r>
              <a: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</a:t>
            </a:r>
          </a:p>
          <a:p>
            <a:pPr>
              <a:spcBef>
                <a:spcPts val="100"/>
              </a:spcBef>
            </a:pP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웹 모바일및 빅데이터 응용과정</a:t>
            </a:r>
            <a:endParaRPr lang="en-US" altLang="ko-KR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FF71EE-770F-6944-B0AB-6F679D4099FD}"/>
              </a:ext>
            </a:extLst>
          </p:cNvPr>
          <p:cNvGrpSpPr/>
          <p:nvPr/>
        </p:nvGrpSpPr>
        <p:grpSpPr>
          <a:xfrm>
            <a:off x="6515590" y="244501"/>
            <a:ext cx="2417952" cy="830997"/>
            <a:chOff x="6515590" y="244501"/>
            <a:chExt cx="2417952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E0D7D3B-9856-5844-997D-2A2E2A137CD9}"/>
                </a:ext>
              </a:extLst>
            </p:cNvPr>
            <p:cNvSpPr/>
            <p:nvPr/>
          </p:nvSpPr>
          <p:spPr>
            <a:xfrm>
              <a:off x="6515590" y="244501"/>
              <a:ext cx="123142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b="1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Malgun Gothic" panose="020B0503020000020004" pitchFamily="34" charset="-127"/>
                  <a:ea typeface="Malgun Gothic" panose="020B0503020000020004" pitchFamily="34" charset="-127"/>
                </a:rPr>
                <a:t>GB</a:t>
              </a:r>
              <a:endParaRPr lang="ko-KR" altLang="en-US" sz="6000" b="1">
                <a:solidFill>
                  <a:srgbClr val="3197E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54D53DF-1F9A-B148-BCC0-380A2AC24ACA}"/>
                </a:ext>
              </a:extLst>
            </p:cNvPr>
            <p:cNvSpPr/>
            <p:nvPr/>
          </p:nvSpPr>
          <p:spPr>
            <a:xfrm>
              <a:off x="7610743" y="456781"/>
              <a:ext cx="1322799" cy="535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Malgun Gothic" panose="020B0503020000020004" pitchFamily="34" charset="-127"/>
                  <a:ea typeface="Malgun Gothic" panose="020B0503020000020004" pitchFamily="34" charset="-127"/>
                </a:rPr>
                <a:t>ridge</a:t>
              </a:r>
              <a:endParaRPr lang="ko-KR" alt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Venenatis Elit">
            <a:extLst>
              <a:ext uri="{FF2B5EF4-FFF2-40B4-BE49-F238E27FC236}">
                <a16:creationId xmlns:a16="http://schemas.microsoft.com/office/drawing/2014/main" id="{0AB8B436-B6C7-D140-9895-C9755E342D9F}"/>
              </a:ext>
            </a:extLst>
          </p:cNvPr>
          <p:cNvSpPr txBox="1"/>
          <p:nvPr/>
        </p:nvSpPr>
        <p:spPr>
          <a:xfrm>
            <a:off x="809955" y="2816451"/>
            <a:ext cx="6478202" cy="87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r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kern="120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Node.JS</a:t>
            </a:r>
            <a:r>
              <a:rPr lang="ko-KR" altLang="en-US" sz="2800" b="1" kern="120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기반 </a:t>
            </a:r>
            <a:r>
              <a:rPr lang="ko-KR" altLang="en-US" sz="2800" b="1" kern="1200" dirty="0" err="1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백엔드</a:t>
            </a:r>
            <a:r>
              <a:rPr lang="ko-KR" altLang="en-US" sz="2800" b="1" kern="120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 데모 </a:t>
            </a:r>
            <a:r>
              <a:rPr lang="ko-KR" altLang="en-US" sz="2800" b="1" kern="120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서비스 개발</a:t>
            </a:r>
          </a:p>
        </p:txBody>
      </p:sp>
    </p:spTree>
    <p:extLst>
      <p:ext uri="{BB962C8B-B14F-4D97-AF65-F5344CB8AC3E}">
        <p14:creationId xmlns:p14="http://schemas.microsoft.com/office/powerpoint/2010/main" val="3413432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기능설계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사용자별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기능을 정의한다 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아래예시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1055688" y="1951674"/>
            <a:ext cx="635000" cy="261937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53" name="TextBox 2"/>
          <p:cNvSpPr txBox="1">
            <a:spLocks noChangeArrowheads="1"/>
          </p:cNvSpPr>
          <p:nvPr/>
        </p:nvSpPr>
        <p:spPr bwMode="auto">
          <a:xfrm>
            <a:off x="1714501" y="3039110"/>
            <a:ext cx="8001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회원가입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로그아웃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정보변경</a:t>
            </a: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116014" y="3199449"/>
            <a:ext cx="4937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55" name="직사각형 14"/>
          <p:cNvSpPr>
            <a:spLocks noChangeArrowheads="1"/>
          </p:cNvSpPr>
          <p:nvPr/>
        </p:nvSpPr>
        <p:spPr bwMode="auto">
          <a:xfrm>
            <a:off x="1714501" y="3050224"/>
            <a:ext cx="1200150" cy="795337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56" name="직사각형 15"/>
          <p:cNvSpPr>
            <a:spLocks noChangeArrowheads="1"/>
          </p:cNvSpPr>
          <p:nvPr/>
        </p:nvSpPr>
        <p:spPr bwMode="auto">
          <a:xfrm>
            <a:off x="1044577" y="3054986"/>
            <a:ext cx="636587" cy="790575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716089" y="1956436"/>
            <a:ext cx="1198563" cy="25717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973138" y="1934211"/>
            <a:ext cx="800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주요기능</a:t>
            </a:r>
          </a:p>
        </p:txBody>
      </p:sp>
      <p:sp>
        <p:nvSpPr>
          <p:cNvPr id="59" name="TextBox 20"/>
          <p:cNvSpPr txBox="1">
            <a:spLocks noChangeArrowheads="1"/>
          </p:cNvSpPr>
          <p:nvPr/>
        </p:nvSpPr>
        <p:spPr bwMode="auto">
          <a:xfrm>
            <a:off x="1833563" y="1934211"/>
            <a:ext cx="800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요구기능</a:t>
            </a:r>
          </a:p>
        </p:txBody>
      </p:sp>
      <p:sp>
        <p:nvSpPr>
          <p:cNvPr id="60" name="TextBox 23"/>
          <p:cNvSpPr txBox="1">
            <a:spLocks noChangeArrowheads="1"/>
          </p:cNvSpPr>
          <p:nvPr/>
        </p:nvSpPr>
        <p:spPr bwMode="auto">
          <a:xfrm>
            <a:off x="1736726" y="2213610"/>
            <a:ext cx="7223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헤더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GNB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Content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Footer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1" name="TextBox 24"/>
          <p:cNvSpPr txBox="1">
            <a:spLocks noChangeArrowheads="1"/>
          </p:cNvSpPr>
          <p:nvPr/>
        </p:nvSpPr>
        <p:spPr bwMode="auto">
          <a:xfrm>
            <a:off x="1130302" y="237394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메인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화면</a:t>
            </a:r>
          </a:p>
        </p:txBody>
      </p:sp>
      <p:sp>
        <p:nvSpPr>
          <p:cNvPr id="62" name="직사각형 25"/>
          <p:cNvSpPr>
            <a:spLocks noChangeArrowheads="1"/>
          </p:cNvSpPr>
          <p:nvPr/>
        </p:nvSpPr>
        <p:spPr bwMode="auto">
          <a:xfrm>
            <a:off x="1736727" y="2226310"/>
            <a:ext cx="1177925" cy="793750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3" name="직사각형 26"/>
          <p:cNvSpPr>
            <a:spLocks noChangeArrowheads="1"/>
          </p:cNvSpPr>
          <p:nvPr/>
        </p:nvSpPr>
        <p:spPr bwMode="auto">
          <a:xfrm>
            <a:off x="1057277" y="2231074"/>
            <a:ext cx="636587" cy="788987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64" name="직선 연결선 6"/>
          <p:cNvCxnSpPr>
            <a:cxnSpLocks noChangeShapeType="1"/>
          </p:cNvCxnSpPr>
          <p:nvPr/>
        </p:nvCxnSpPr>
        <p:spPr bwMode="auto">
          <a:xfrm>
            <a:off x="2914651" y="4145598"/>
            <a:ext cx="0" cy="527050"/>
          </a:xfrm>
          <a:prstGeom prst="line">
            <a:avLst/>
          </a:prstGeom>
          <a:noFill/>
          <a:ln w="28575" algn="ctr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직사각형 64"/>
          <p:cNvSpPr/>
          <p:nvPr/>
        </p:nvSpPr>
        <p:spPr bwMode="auto">
          <a:xfrm>
            <a:off x="6099177" y="1934211"/>
            <a:ext cx="636587" cy="26352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66" name="TextBox 30"/>
          <p:cNvSpPr txBox="1">
            <a:spLocks noChangeArrowheads="1"/>
          </p:cNvSpPr>
          <p:nvPr/>
        </p:nvSpPr>
        <p:spPr bwMode="auto">
          <a:xfrm>
            <a:off x="6757988" y="3023236"/>
            <a:ext cx="9540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회원리스트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회원검색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회원보기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회원삭제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7" name="TextBox 31"/>
          <p:cNvSpPr txBox="1">
            <a:spLocks noChangeArrowheads="1"/>
          </p:cNvSpPr>
          <p:nvPr/>
        </p:nvSpPr>
        <p:spPr bwMode="auto">
          <a:xfrm>
            <a:off x="6161089" y="3181986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68" name="직사각형 32"/>
          <p:cNvSpPr>
            <a:spLocks noChangeArrowheads="1"/>
          </p:cNvSpPr>
          <p:nvPr/>
        </p:nvSpPr>
        <p:spPr bwMode="auto">
          <a:xfrm>
            <a:off x="6757988" y="3034348"/>
            <a:ext cx="1200150" cy="793750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9" name="직사각형 33"/>
          <p:cNvSpPr>
            <a:spLocks noChangeArrowheads="1"/>
          </p:cNvSpPr>
          <p:nvPr/>
        </p:nvSpPr>
        <p:spPr bwMode="auto">
          <a:xfrm>
            <a:off x="6089651" y="3039110"/>
            <a:ext cx="635000" cy="788988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6759576" y="1926273"/>
            <a:ext cx="1198562" cy="258762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71" name="TextBox 35"/>
          <p:cNvSpPr txBox="1">
            <a:spLocks noChangeArrowheads="1"/>
          </p:cNvSpPr>
          <p:nvPr/>
        </p:nvSpPr>
        <p:spPr bwMode="auto">
          <a:xfrm>
            <a:off x="6016627" y="1916748"/>
            <a:ext cx="8016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주요기능</a:t>
            </a:r>
          </a:p>
        </p:txBody>
      </p:sp>
      <p:sp>
        <p:nvSpPr>
          <p:cNvPr id="72" name="TextBox 36"/>
          <p:cNvSpPr txBox="1">
            <a:spLocks noChangeArrowheads="1"/>
          </p:cNvSpPr>
          <p:nvPr/>
        </p:nvSpPr>
        <p:spPr bwMode="auto">
          <a:xfrm>
            <a:off x="6878638" y="1905636"/>
            <a:ext cx="800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요구기능</a:t>
            </a:r>
          </a:p>
        </p:txBody>
      </p:sp>
      <p:sp>
        <p:nvSpPr>
          <p:cNvPr id="73" name="TextBox 37"/>
          <p:cNvSpPr txBox="1">
            <a:spLocks noChangeArrowheads="1"/>
          </p:cNvSpPr>
          <p:nvPr/>
        </p:nvSpPr>
        <p:spPr bwMode="auto">
          <a:xfrm>
            <a:off x="6757989" y="2197735"/>
            <a:ext cx="7223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헤더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GNB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Content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Footer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4" name="TextBox 38"/>
          <p:cNvSpPr txBox="1">
            <a:spLocks noChangeArrowheads="1"/>
          </p:cNvSpPr>
          <p:nvPr/>
        </p:nvSpPr>
        <p:spPr bwMode="auto">
          <a:xfrm>
            <a:off x="6173789" y="2356486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메인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화면</a:t>
            </a:r>
          </a:p>
        </p:txBody>
      </p:sp>
      <p:sp>
        <p:nvSpPr>
          <p:cNvPr id="75" name="직사각형 39"/>
          <p:cNvSpPr>
            <a:spLocks noChangeArrowheads="1"/>
          </p:cNvSpPr>
          <p:nvPr/>
        </p:nvSpPr>
        <p:spPr bwMode="auto">
          <a:xfrm>
            <a:off x="6757988" y="2208849"/>
            <a:ext cx="1200150" cy="795337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6" name="직사각형 40"/>
          <p:cNvSpPr>
            <a:spLocks noChangeArrowheads="1"/>
          </p:cNvSpPr>
          <p:nvPr/>
        </p:nvSpPr>
        <p:spPr bwMode="auto">
          <a:xfrm>
            <a:off x="6102351" y="2213611"/>
            <a:ext cx="635000" cy="790575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7" name="직선 연결선 41"/>
          <p:cNvCxnSpPr>
            <a:cxnSpLocks noChangeShapeType="1"/>
          </p:cNvCxnSpPr>
          <p:nvPr/>
        </p:nvCxnSpPr>
        <p:spPr bwMode="auto">
          <a:xfrm>
            <a:off x="6883401" y="3926523"/>
            <a:ext cx="0" cy="527050"/>
          </a:xfrm>
          <a:prstGeom prst="line">
            <a:avLst/>
          </a:prstGeom>
          <a:noFill/>
          <a:ln w="28575" algn="ctr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직사각형 77"/>
          <p:cNvSpPr/>
          <p:nvPr/>
        </p:nvSpPr>
        <p:spPr bwMode="auto">
          <a:xfrm>
            <a:off x="2992439" y="1965961"/>
            <a:ext cx="765175" cy="24447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79" name="TextBox 43"/>
          <p:cNvSpPr txBox="1">
            <a:spLocks noChangeArrowheads="1"/>
          </p:cNvSpPr>
          <p:nvPr/>
        </p:nvSpPr>
        <p:spPr bwMode="auto">
          <a:xfrm>
            <a:off x="3030538" y="1943736"/>
            <a:ext cx="7318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사용자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1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3811589" y="1965961"/>
            <a:ext cx="765175" cy="24447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81" name="TextBox 45"/>
          <p:cNvSpPr txBox="1">
            <a:spLocks noChangeArrowheads="1"/>
          </p:cNvSpPr>
          <p:nvPr/>
        </p:nvSpPr>
        <p:spPr bwMode="auto">
          <a:xfrm>
            <a:off x="3849688" y="1943736"/>
            <a:ext cx="7318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사용자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2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635251" y="1403985"/>
            <a:ext cx="2481262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</a:rPr>
              <a:t>역할이 서로 </a:t>
            </a:r>
            <a:r>
              <a:rPr lang="ko-KR" altLang="en-US" sz="1400" kern="1200" dirty="0" err="1">
                <a:solidFill>
                  <a:srgbClr val="000000"/>
                </a:solidFill>
                <a:latin typeface="굴림"/>
                <a:ea typeface="굴림"/>
              </a:rPr>
              <a:t>다른사용자</a:t>
            </a:r>
            <a:endParaRPr lang="en-US" altLang="ko-KR" sz="1400" kern="1200" dirty="0">
              <a:solidFill>
                <a:srgbClr val="000000"/>
              </a:solidFill>
              <a:latin typeface="굴림"/>
              <a:ea typeface="굴림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</a:rPr>
              <a:t>(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</a:rPr>
              <a:t>예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</a:rPr>
              <a:t>, 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</a:rPr>
              <a:t>구매자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</a:rPr>
              <a:t> vs 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</a:rPr>
              <a:t>판매자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</a:rPr>
              <a:t>,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</a:rPr>
              <a:t> 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</a:rPr>
              <a:t>…)</a:t>
            </a:r>
            <a:endParaRPr lang="ko-KR" altLang="en-US" sz="1400" kern="1200" dirty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83" name="직사각형 48"/>
          <p:cNvSpPr>
            <a:spLocks noChangeArrowheads="1"/>
          </p:cNvSpPr>
          <p:nvPr/>
        </p:nvSpPr>
        <p:spPr bwMode="auto">
          <a:xfrm>
            <a:off x="2955927" y="2258060"/>
            <a:ext cx="801687" cy="793750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4" name="직사각형 49"/>
          <p:cNvSpPr>
            <a:spLocks noChangeArrowheads="1"/>
          </p:cNvSpPr>
          <p:nvPr/>
        </p:nvSpPr>
        <p:spPr bwMode="auto">
          <a:xfrm>
            <a:off x="3798888" y="2235835"/>
            <a:ext cx="801688" cy="795338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5" name="TextBox 50"/>
          <p:cNvSpPr txBox="1">
            <a:spLocks noChangeArrowheads="1"/>
          </p:cNvSpPr>
          <p:nvPr/>
        </p:nvSpPr>
        <p:spPr bwMode="auto">
          <a:xfrm>
            <a:off x="3241676" y="2231073"/>
            <a:ext cx="304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</p:txBody>
      </p:sp>
      <p:sp>
        <p:nvSpPr>
          <p:cNvPr id="86" name="TextBox 51"/>
          <p:cNvSpPr txBox="1">
            <a:spLocks noChangeArrowheads="1"/>
          </p:cNvSpPr>
          <p:nvPr/>
        </p:nvSpPr>
        <p:spPr bwMode="auto">
          <a:xfrm>
            <a:off x="4024313" y="2234248"/>
            <a:ext cx="3048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</p:txBody>
      </p:sp>
      <p:sp>
        <p:nvSpPr>
          <p:cNvPr id="87" name="직사각형 52"/>
          <p:cNvSpPr>
            <a:spLocks noChangeArrowheads="1"/>
          </p:cNvSpPr>
          <p:nvPr/>
        </p:nvSpPr>
        <p:spPr bwMode="auto">
          <a:xfrm>
            <a:off x="2970213" y="3083560"/>
            <a:ext cx="800100" cy="793750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8" name="직사각형 53"/>
          <p:cNvSpPr>
            <a:spLocks noChangeArrowheads="1"/>
          </p:cNvSpPr>
          <p:nvPr/>
        </p:nvSpPr>
        <p:spPr bwMode="auto">
          <a:xfrm>
            <a:off x="3811588" y="3061335"/>
            <a:ext cx="801688" cy="793750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9" name="TextBox 54"/>
          <p:cNvSpPr txBox="1">
            <a:spLocks noChangeArrowheads="1"/>
          </p:cNvSpPr>
          <p:nvPr/>
        </p:nvSpPr>
        <p:spPr bwMode="auto">
          <a:xfrm>
            <a:off x="3255963" y="3054985"/>
            <a:ext cx="3048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X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X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X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</p:txBody>
      </p:sp>
      <p:sp>
        <p:nvSpPr>
          <p:cNvPr id="90" name="TextBox 55"/>
          <p:cNvSpPr txBox="1">
            <a:spLocks noChangeArrowheads="1"/>
          </p:cNvSpPr>
          <p:nvPr/>
        </p:nvSpPr>
        <p:spPr bwMode="auto">
          <a:xfrm>
            <a:off x="4037013" y="3059748"/>
            <a:ext cx="304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X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016626" y="1537336"/>
            <a:ext cx="24828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kern="1200" dirty="0">
                <a:solidFill>
                  <a:srgbClr val="0000FF"/>
                </a:solidFill>
                <a:latin typeface="굴림"/>
                <a:ea typeface="굴림"/>
              </a:rPr>
              <a:t>○ 관리자 기능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27101" y="1548449"/>
            <a:ext cx="2481262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kern="1200" dirty="0">
                <a:solidFill>
                  <a:srgbClr val="0000FF"/>
                </a:solidFill>
                <a:latin typeface="굴림"/>
                <a:ea typeface="굴림"/>
              </a:rPr>
              <a:t>○ 사용자 기능</a:t>
            </a:r>
          </a:p>
        </p:txBody>
      </p:sp>
      <p:sp>
        <p:nvSpPr>
          <p:cNvPr id="93" name="자유형 92"/>
          <p:cNvSpPr/>
          <p:nvPr/>
        </p:nvSpPr>
        <p:spPr bwMode="auto">
          <a:xfrm flipH="1">
            <a:off x="5192713" y="2265967"/>
            <a:ext cx="46038" cy="400110"/>
          </a:xfrm>
          <a:custGeom>
            <a:avLst/>
            <a:gdLst>
              <a:gd name="connsiteX0" fmla="*/ 8906 w 73298"/>
              <a:gd name="connsiteY0" fmla="*/ 0 h 4060288"/>
              <a:gd name="connsiteX1" fmla="*/ 52868 w 73298"/>
              <a:gd name="connsiteY1" fmla="*/ 1679331 h 4060288"/>
              <a:gd name="connsiteX2" fmla="*/ 114 w 73298"/>
              <a:gd name="connsiteY2" fmla="*/ 3121269 h 4060288"/>
              <a:gd name="connsiteX3" fmla="*/ 70452 w 73298"/>
              <a:gd name="connsiteY3" fmla="*/ 3982916 h 4060288"/>
              <a:gd name="connsiteX4" fmla="*/ 52868 w 73298"/>
              <a:gd name="connsiteY4" fmla="*/ 3965331 h 406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98" h="4060288">
                <a:moveTo>
                  <a:pt x="8906" y="0"/>
                </a:moveTo>
                <a:cubicBezTo>
                  <a:pt x="31619" y="579560"/>
                  <a:pt x="54333" y="1159120"/>
                  <a:pt x="52868" y="1679331"/>
                </a:cubicBezTo>
                <a:cubicBezTo>
                  <a:pt x="51403" y="2199542"/>
                  <a:pt x="-2817" y="2737338"/>
                  <a:pt x="114" y="3121269"/>
                </a:cubicBezTo>
                <a:cubicBezTo>
                  <a:pt x="3045" y="3505200"/>
                  <a:pt x="70452" y="3982916"/>
                  <a:pt x="70452" y="3982916"/>
                </a:cubicBezTo>
                <a:cubicBezTo>
                  <a:pt x="79244" y="4123593"/>
                  <a:pt x="66056" y="4044462"/>
                  <a:pt x="52868" y="3965331"/>
                </a:cubicBezTo>
              </a:path>
            </a:pathLst>
          </a:custGeom>
          <a:noFill/>
          <a:ln w="38100" cap="flat" cmpd="sng" algn="ctr">
            <a:solidFill>
              <a:srgbClr val="4987E3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94" name="TextBox 2"/>
          <p:cNvSpPr txBox="1">
            <a:spLocks noChangeArrowheads="1"/>
          </p:cNvSpPr>
          <p:nvPr/>
        </p:nvSpPr>
        <p:spPr bwMode="auto">
          <a:xfrm>
            <a:off x="3727452" y="4409124"/>
            <a:ext cx="2778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같은 방식으로  모든기능을 정의한다</a:t>
            </a:r>
          </a:p>
        </p:txBody>
      </p:sp>
    </p:spTree>
    <p:extLst>
      <p:ext uri="{BB962C8B-B14F-4D97-AF65-F5344CB8AC3E}">
        <p14:creationId xmlns:p14="http://schemas.microsoft.com/office/powerpoint/2010/main" val="2691330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기능설계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메인화면접속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404395" y="1161101"/>
            <a:ext cx="3819525" cy="625475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2705894" y="1856426"/>
            <a:ext cx="25400" cy="283527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cxnSp>
        <p:nvCxnSpPr>
          <p:cNvPr id="146" name="직선 연결선 145"/>
          <p:cNvCxnSpPr/>
          <p:nvPr/>
        </p:nvCxnSpPr>
        <p:spPr>
          <a:xfrm flipH="1">
            <a:off x="4145757" y="1680214"/>
            <a:ext cx="9525" cy="30114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cxnSp>
        <p:nvCxnSpPr>
          <p:cNvPr id="147" name="직선 연결선 146"/>
          <p:cNvCxnSpPr/>
          <p:nvPr/>
        </p:nvCxnSpPr>
        <p:spPr>
          <a:xfrm>
            <a:off x="6485731" y="1704026"/>
            <a:ext cx="1588" cy="298767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148" name="직사각형 147"/>
          <p:cNvSpPr/>
          <p:nvPr/>
        </p:nvSpPr>
        <p:spPr>
          <a:xfrm>
            <a:off x="2693195" y="2181863"/>
            <a:ext cx="46037" cy="23479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149" name="직선 화살표 연결선 148"/>
          <p:cNvCxnSpPr/>
          <p:nvPr/>
        </p:nvCxnSpPr>
        <p:spPr>
          <a:xfrm>
            <a:off x="2805907" y="2345375"/>
            <a:ext cx="1268413" cy="793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150" name="타원 149"/>
          <p:cNvSpPr/>
          <p:nvPr/>
        </p:nvSpPr>
        <p:spPr>
          <a:xfrm>
            <a:off x="2599532" y="1159513"/>
            <a:ext cx="149225" cy="16510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 flipV="1">
            <a:off x="2553494" y="1399226"/>
            <a:ext cx="266700" cy="952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52" name="직선 연결선 151"/>
          <p:cNvCxnSpPr/>
          <p:nvPr/>
        </p:nvCxnSpPr>
        <p:spPr>
          <a:xfrm flipH="1">
            <a:off x="2686845" y="1324614"/>
            <a:ext cx="3175" cy="16668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53" name="직선 연결선 152"/>
          <p:cNvCxnSpPr/>
          <p:nvPr/>
        </p:nvCxnSpPr>
        <p:spPr>
          <a:xfrm flipV="1">
            <a:off x="2599532" y="1491300"/>
            <a:ext cx="87313" cy="13335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54" name="직선 연결선 153"/>
          <p:cNvCxnSpPr/>
          <p:nvPr/>
        </p:nvCxnSpPr>
        <p:spPr>
          <a:xfrm>
            <a:off x="2686844" y="1500826"/>
            <a:ext cx="133350" cy="12382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55" name="TextBox 154"/>
          <p:cNvSpPr txBox="1"/>
          <p:nvPr/>
        </p:nvSpPr>
        <p:spPr>
          <a:xfrm>
            <a:off x="2399506" y="1607189"/>
            <a:ext cx="5984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b="1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</a:rPr>
              <a:t>사용자</a:t>
            </a:r>
          </a:p>
        </p:txBody>
      </p:sp>
      <p:sp>
        <p:nvSpPr>
          <p:cNvPr id="156" name="TextBox 60"/>
          <p:cNvSpPr txBox="1">
            <a:spLocks noChangeArrowheads="1"/>
          </p:cNvSpPr>
          <p:nvPr/>
        </p:nvSpPr>
        <p:spPr bwMode="auto">
          <a:xfrm>
            <a:off x="3037681" y="2080264"/>
            <a:ext cx="800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서버접속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grpSp>
        <p:nvGrpSpPr>
          <p:cNvPr id="157" name="그룹 61"/>
          <p:cNvGrpSpPr>
            <a:grpSpLocks/>
          </p:cNvGrpSpPr>
          <p:nvPr/>
        </p:nvGrpSpPr>
        <p:grpSpPr bwMode="auto">
          <a:xfrm>
            <a:off x="6523831" y="2402525"/>
            <a:ext cx="287338" cy="141288"/>
            <a:chOff x="6539359" y="2803972"/>
            <a:chExt cx="286230" cy="141104"/>
          </a:xfrm>
        </p:grpSpPr>
        <p:cxnSp>
          <p:nvCxnSpPr>
            <p:cNvPr id="158" name="직선 연결선 157"/>
            <p:cNvCxnSpPr/>
            <p:nvPr/>
          </p:nvCxnSpPr>
          <p:spPr>
            <a:xfrm>
              <a:off x="6545685" y="2807143"/>
              <a:ext cx="279904" cy="1586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59" name="직선 연결선 158"/>
            <p:cNvCxnSpPr/>
            <p:nvPr/>
          </p:nvCxnSpPr>
          <p:spPr>
            <a:xfrm flipH="1">
              <a:off x="6811356" y="2803972"/>
              <a:ext cx="7907" cy="12207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60" name="직선 화살표 연결선 159"/>
            <p:cNvCxnSpPr/>
            <p:nvPr/>
          </p:nvCxnSpPr>
          <p:spPr>
            <a:xfrm flipH="1">
              <a:off x="6539359" y="2926051"/>
              <a:ext cx="257765" cy="1902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161" name="TextBox 65"/>
          <p:cNvSpPr txBox="1">
            <a:spLocks noChangeArrowheads="1"/>
          </p:cNvSpPr>
          <p:nvPr/>
        </p:nvSpPr>
        <p:spPr bwMode="auto">
          <a:xfrm>
            <a:off x="5103020" y="2543813"/>
            <a:ext cx="10699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헤더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GNB(NavBar)</a:t>
            </a:r>
          </a:p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Footer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3620295" y="1299213"/>
            <a:ext cx="1093787" cy="34766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3" name="TextBox 67"/>
          <p:cNvSpPr txBox="1">
            <a:spLocks noChangeArrowheads="1"/>
          </p:cNvSpPr>
          <p:nvPr/>
        </p:nvSpPr>
        <p:spPr bwMode="auto">
          <a:xfrm>
            <a:off x="3707606" y="1348425"/>
            <a:ext cx="8905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웹브라우져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5909470" y="1313501"/>
            <a:ext cx="1068387" cy="347663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5" name="TextBox 69"/>
          <p:cNvSpPr txBox="1">
            <a:spLocks noChangeArrowheads="1"/>
          </p:cNvSpPr>
          <p:nvPr/>
        </p:nvSpPr>
        <p:spPr bwMode="auto">
          <a:xfrm>
            <a:off x="5998369" y="1356364"/>
            <a:ext cx="8747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웹서버 </a:t>
            </a:r>
            <a:r>
              <a:rPr kumimoji="0" lang="en-US" altLang="ko-KR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API</a:t>
            </a:r>
            <a:endParaRPr kumimoji="0" lang="ko-KR" altLang="en-US" sz="11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133056" y="2312038"/>
            <a:ext cx="50800" cy="22352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6457156" y="2356489"/>
            <a:ext cx="46038" cy="207962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168" name="직선 화살표 연결선 167"/>
          <p:cNvCxnSpPr/>
          <p:nvPr/>
        </p:nvCxnSpPr>
        <p:spPr>
          <a:xfrm>
            <a:off x="6538120" y="3348676"/>
            <a:ext cx="1747837" cy="952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grpSp>
        <p:nvGrpSpPr>
          <p:cNvPr id="169" name="그룹 153"/>
          <p:cNvGrpSpPr>
            <a:grpSpLocks/>
          </p:cNvGrpSpPr>
          <p:nvPr/>
        </p:nvGrpSpPr>
        <p:grpSpPr bwMode="auto">
          <a:xfrm>
            <a:off x="8112919" y="1116650"/>
            <a:ext cx="266700" cy="465138"/>
            <a:chOff x="7994278" y="476165"/>
            <a:chExt cx="266700" cy="464818"/>
          </a:xfrm>
        </p:grpSpPr>
        <p:sp>
          <p:nvSpPr>
            <p:cNvPr id="170" name="타원 169"/>
            <p:cNvSpPr/>
            <p:nvPr/>
          </p:nvSpPr>
          <p:spPr>
            <a:xfrm>
              <a:off x="8040315" y="476165"/>
              <a:ext cx="149225" cy="16498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0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cxnSp>
          <p:nvCxnSpPr>
            <p:cNvPr id="171" name="직선 연결선 170"/>
            <p:cNvCxnSpPr/>
            <p:nvPr/>
          </p:nvCxnSpPr>
          <p:spPr>
            <a:xfrm flipV="1">
              <a:off x="7994278" y="714126"/>
              <a:ext cx="266700" cy="9518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72" name="직선 연결선 171"/>
            <p:cNvCxnSpPr/>
            <p:nvPr/>
          </p:nvCxnSpPr>
          <p:spPr>
            <a:xfrm flipH="1">
              <a:off x="8127628" y="641151"/>
              <a:ext cx="3175" cy="16498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73" name="직선 연결선 172"/>
            <p:cNvCxnSpPr/>
            <p:nvPr/>
          </p:nvCxnSpPr>
          <p:spPr>
            <a:xfrm flipV="1">
              <a:off x="8040315" y="806138"/>
              <a:ext cx="87313" cy="13484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74" name="직선 연결선 173"/>
            <p:cNvCxnSpPr/>
            <p:nvPr/>
          </p:nvCxnSpPr>
          <p:spPr>
            <a:xfrm>
              <a:off x="8127628" y="817243"/>
              <a:ext cx="133350" cy="12374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75" name="TextBox 174"/>
          <p:cNvSpPr txBox="1"/>
          <p:nvPr/>
        </p:nvSpPr>
        <p:spPr>
          <a:xfrm>
            <a:off x="7992269" y="1596075"/>
            <a:ext cx="65246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kern="120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</a:rPr>
              <a:t>DB</a:t>
            </a:r>
            <a:r>
              <a:rPr lang="ko-KR" altLang="en-US" sz="1100" b="1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</a:rPr>
              <a:t>서버</a:t>
            </a:r>
          </a:p>
        </p:txBody>
      </p:sp>
      <p:cxnSp>
        <p:nvCxnSpPr>
          <p:cNvPr id="176" name="직선 연결선 175"/>
          <p:cNvCxnSpPr/>
          <p:nvPr/>
        </p:nvCxnSpPr>
        <p:spPr>
          <a:xfrm flipH="1">
            <a:off x="8330406" y="1810388"/>
            <a:ext cx="1588" cy="281940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177" name="직사각형 176"/>
          <p:cNvSpPr/>
          <p:nvPr/>
        </p:nvSpPr>
        <p:spPr>
          <a:xfrm>
            <a:off x="8306595" y="3256601"/>
            <a:ext cx="46037" cy="252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78" name="TextBox 82"/>
          <p:cNvSpPr txBox="1">
            <a:spLocks noChangeArrowheads="1"/>
          </p:cNvSpPr>
          <p:nvPr/>
        </p:nvSpPr>
        <p:spPr bwMode="auto">
          <a:xfrm>
            <a:off x="6809581" y="3072451"/>
            <a:ext cx="9985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 SQL Select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79" name="원통 178"/>
          <p:cNvSpPr/>
          <p:nvPr/>
        </p:nvSpPr>
        <p:spPr>
          <a:xfrm>
            <a:off x="8466932" y="1345251"/>
            <a:ext cx="276225" cy="212725"/>
          </a:xfrm>
          <a:prstGeom prst="can">
            <a:avLst>
              <a:gd name="adj" fmla="val 18489"/>
            </a:avLst>
          </a:prstGeom>
          <a:solidFill>
            <a:srgbClr val="FFFFFF">
              <a:lumMod val="75000"/>
            </a:srgbClr>
          </a:solidFill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180" name="직선 화살표 연결선 179"/>
          <p:cNvCxnSpPr/>
          <p:nvPr/>
        </p:nvCxnSpPr>
        <p:spPr>
          <a:xfrm flipV="1">
            <a:off x="4248944" y="2389826"/>
            <a:ext cx="2176462" cy="476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181" name="직선 화살표 연결선 180"/>
          <p:cNvCxnSpPr/>
          <p:nvPr/>
        </p:nvCxnSpPr>
        <p:spPr>
          <a:xfrm flipV="1">
            <a:off x="4255295" y="4323401"/>
            <a:ext cx="2147887" cy="952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82" name="TextBox 87"/>
          <p:cNvSpPr txBox="1">
            <a:spLocks noChangeArrowheads="1"/>
          </p:cNvSpPr>
          <p:nvPr/>
        </p:nvSpPr>
        <p:spPr bwMode="auto">
          <a:xfrm>
            <a:off x="4583906" y="2107251"/>
            <a:ext cx="1536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REST API (</a:t>
            </a:r>
            <a:r>
              <a:rPr lang="en-US" altLang="ko-KR" sz="1200" kern="1200" smtClean="0">
                <a:solidFill>
                  <a:srgbClr val="0000FF"/>
                </a:solidFill>
                <a:latin typeface="HY헤드라인M" panose="02030600000101010101" pitchFamily="18" charset="-127"/>
              </a:rPr>
              <a:t>GET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)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cxnSp>
        <p:nvCxnSpPr>
          <p:cNvPr id="183" name="직선 화살표 연결선 182"/>
          <p:cNvCxnSpPr/>
          <p:nvPr/>
        </p:nvCxnSpPr>
        <p:spPr>
          <a:xfrm>
            <a:off x="2815432" y="4401189"/>
            <a:ext cx="1268413" cy="793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84" name="TextBox 95"/>
          <p:cNvSpPr txBox="1">
            <a:spLocks noChangeArrowheads="1"/>
          </p:cNvSpPr>
          <p:nvPr/>
        </p:nvSpPr>
        <p:spPr bwMode="auto">
          <a:xfrm>
            <a:off x="2947195" y="4107501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메인화면출력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(</a:t>
            </a: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로그인 전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)</a:t>
            </a:r>
          </a:p>
        </p:txBody>
      </p:sp>
      <p:cxnSp>
        <p:nvCxnSpPr>
          <p:cNvPr id="185" name="직선 화살표 연결선 184"/>
          <p:cNvCxnSpPr/>
          <p:nvPr/>
        </p:nvCxnSpPr>
        <p:spPr>
          <a:xfrm>
            <a:off x="6538120" y="3402651"/>
            <a:ext cx="1747837" cy="111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86" name="TextBox 145"/>
          <p:cNvSpPr txBox="1">
            <a:spLocks noChangeArrowheads="1"/>
          </p:cNvSpPr>
          <p:nvPr/>
        </p:nvSpPr>
        <p:spPr bwMode="auto">
          <a:xfrm>
            <a:off x="7079457" y="3356613"/>
            <a:ext cx="12049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 Content </a:t>
            </a: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정보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(</a:t>
            </a: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예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, </a:t>
            </a: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제품정보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      </a:t>
            </a: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공지사항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)</a:t>
            </a: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 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grpSp>
        <p:nvGrpSpPr>
          <p:cNvPr id="187" name="그룹 146"/>
          <p:cNvGrpSpPr>
            <a:grpSpLocks/>
          </p:cNvGrpSpPr>
          <p:nvPr/>
        </p:nvGrpSpPr>
        <p:grpSpPr bwMode="auto">
          <a:xfrm flipH="1">
            <a:off x="6215857" y="3594739"/>
            <a:ext cx="239713" cy="625475"/>
            <a:chOff x="6539359" y="2803972"/>
            <a:chExt cx="286230" cy="141104"/>
          </a:xfrm>
        </p:grpSpPr>
        <p:cxnSp>
          <p:nvCxnSpPr>
            <p:cNvPr id="188" name="직선 연결선 187"/>
            <p:cNvCxnSpPr/>
            <p:nvPr/>
          </p:nvCxnSpPr>
          <p:spPr>
            <a:xfrm>
              <a:off x="6546941" y="2807553"/>
              <a:ext cx="278648" cy="179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9" name="직선 연결선 188"/>
            <p:cNvCxnSpPr/>
            <p:nvPr/>
          </p:nvCxnSpPr>
          <p:spPr>
            <a:xfrm flipH="1">
              <a:off x="6810425" y="2803972"/>
              <a:ext cx="9477" cy="12176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0" name="직선 화살표 연결선 189"/>
            <p:cNvCxnSpPr/>
            <p:nvPr/>
          </p:nvCxnSpPr>
          <p:spPr>
            <a:xfrm flipH="1">
              <a:off x="6539359" y="2925737"/>
              <a:ext cx="257796" cy="19339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191" name="TextBox 150"/>
          <p:cNvSpPr txBox="1">
            <a:spLocks noChangeArrowheads="1"/>
          </p:cNvSpPr>
          <p:nvPr/>
        </p:nvSpPr>
        <p:spPr bwMode="auto">
          <a:xfrm>
            <a:off x="5234782" y="3647126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메인 페이지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구성</a:t>
            </a:r>
          </a:p>
        </p:txBody>
      </p:sp>
      <p:grpSp>
        <p:nvGrpSpPr>
          <p:cNvPr id="192" name="그룹 155"/>
          <p:cNvGrpSpPr>
            <a:grpSpLocks/>
          </p:cNvGrpSpPr>
          <p:nvPr/>
        </p:nvGrpSpPr>
        <p:grpSpPr bwMode="auto">
          <a:xfrm flipH="1">
            <a:off x="6169819" y="2654938"/>
            <a:ext cx="266700" cy="488950"/>
            <a:chOff x="6539359" y="2803972"/>
            <a:chExt cx="286230" cy="141104"/>
          </a:xfrm>
        </p:grpSpPr>
        <p:cxnSp>
          <p:nvCxnSpPr>
            <p:cNvPr id="193" name="직선 연결선 192"/>
            <p:cNvCxnSpPr/>
            <p:nvPr/>
          </p:nvCxnSpPr>
          <p:spPr>
            <a:xfrm>
              <a:off x="6546174" y="2807637"/>
              <a:ext cx="279415" cy="183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4" name="직선 연결선 193"/>
            <p:cNvCxnSpPr/>
            <p:nvPr/>
          </p:nvCxnSpPr>
          <p:spPr>
            <a:xfrm flipH="1">
              <a:off x="6810256" y="2803972"/>
              <a:ext cx="8518" cy="12186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5" name="직선 화살표 연결선 194"/>
            <p:cNvCxnSpPr/>
            <p:nvPr/>
          </p:nvCxnSpPr>
          <p:spPr>
            <a:xfrm flipH="1">
              <a:off x="6539359" y="2925835"/>
              <a:ext cx="257267" cy="19241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196" name="TextBox 159"/>
          <p:cNvSpPr txBox="1">
            <a:spLocks noChangeArrowheads="1"/>
          </p:cNvSpPr>
          <p:nvPr/>
        </p:nvSpPr>
        <p:spPr bwMode="auto">
          <a:xfrm>
            <a:off x="6530182" y="2135826"/>
            <a:ext cx="955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부트스트랩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CDN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643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기능설계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회원기능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회원가입기능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(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2828926" y="1908174"/>
            <a:ext cx="3819525" cy="625475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00" name="직선 연결선 199"/>
          <p:cNvCxnSpPr/>
          <p:nvPr/>
        </p:nvCxnSpPr>
        <p:spPr>
          <a:xfrm>
            <a:off x="2138364" y="2532061"/>
            <a:ext cx="33337" cy="185102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cxnSp>
        <p:nvCxnSpPr>
          <p:cNvPr id="201" name="직선 연결선 200"/>
          <p:cNvCxnSpPr/>
          <p:nvPr/>
        </p:nvCxnSpPr>
        <p:spPr>
          <a:xfrm>
            <a:off x="3579814" y="2425699"/>
            <a:ext cx="15875" cy="19573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cxnSp>
        <p:nvCxnSpPr>
          <p:cNvPr id="202" name="직선 연결선 201"/>
          <p:cNvCxnSpPr/>
          <p:nvPr/>
        </p:nvCxnSpPr>
        <p:spPr>
          <a:xfrm>
            <a:off x="5903913" y="2520949"/>
            <a:ext cx="4763" cy="200877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203" name="직사각형 202"/>
          <p:cNvSpPr/>
          <p:nvPr/>
        </p:nvSpPr>
        <p:spPr>
          <a:xfrm>
            <a:off x="2117726" y="2835274"/>
            <a:ext cx="60325" cy="148113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04" name="직선 화살표 연결선 203"/>
          <p:cNvCxnSpPr/>
          <p:nvPr/>
        </p:nvCxnSpPr>
        <p:spPr>
          <a:xfrm>
            <a:off x="2230439" y="3092448"/>
            <a:ext cx="1266825" cy="635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205" name="타원 204"/>
          <p:cNvSpPr/>
          <p:nvPr/>
        </p:nvSpPr>
        <p:spPr>
          <a:xfrm>
            <a:off x="2024064" y="1906585"/>
            <a:ext cx="147637" cy="16510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 flipV="1">
            <a:off x="1978025" y="2144711"/>
            <a:ext cx="266700" cy="952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7" name="직선 연결선 206"/>
          <p:cNvCxnSpPr/>
          <p:nvPr/>
        </p:nvCxnSpPr>
        <p:spPr>
          <a:xfrm flipH="1">
            <a:off x="2111376" y="2071685"/>
            <a:ext cx="3175" cy="1651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8" name="직선 연결선 207"/>
          <p:cNvCxnSpPr/>
          <p:nvPr/>
        </p:nvCxnSpPr>
        <p:spPr>
          <a:xfrm flipV="1">
            <a:off x="2024063" y="2236785"/>
            <a:ext cx="87312" cy="13493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9" name="직선 연결선 208"/>
          <p:cNvCxnSpPr/>
          <p:nvPr/>
        </p:nvCxnSpPr>
        <p:spPr>
          <a:xfrm>
            <a:off x="2111375" y="2247899"/>
            <a:ext cx="133350" cy="12382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10" name="TextBox 209"/>
          <p:cNvSpPr txBox="1"/>
          <p:nvPr/>
        </p:nvSpPr>
        <p:spPr>
          <a:xfrm>
            <a:off x="1824038" y="2354260"/>
            <a:ext cx="5969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b="1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</a:rPr>
              <a:t>사용자</a:t>
            </a:r>
          </a:p>
        </p:txBody>
      </p:sp>
      <p:sp>
        <p:nvSpPr>
          <p:cNvPr id="211" name="TextBox 152"/>
          <p:cNvSpPr txBox="1">
            <a:spLocks noChangeArrowheads="1"/>
          </p:cNvSpPr>
          <p:nvPr/>
        </p:nvSpPr>
        <p:spPr bwMode="auto">
          <a:xfrm>
            <a:off x="2462213" y="2825748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회원가입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grpSp>
        <p:nvGrpSpPr>
          <p:cNvPr id="212" name="그룹 127"/>
          <p:cNvGrpSpPr>
            <a:grpSpLocks/>
          </p:cNvGrpSpPr>
          <p:nvPr/>
        </p:nvGrpSpPr>
        <p:grpSpPr bwMode="auto">
          <a:xfrm>
            <a:off x="5948363" y="3149599"/>
            <a:ext cx="285750" cy="141287"/>
            <a:chOff x="6539359" y="2803972"/>
            <a:chExt cx="286230" cy="141104"/>
          </a:xfrm>
        </p:grpSpPr>
        <p:cxnSp>
          <p:nvCxnSpPr>
            <p:cNvPr id="213" name="직선 연결선 212"/>
            <p:cNvCxnSpPr/>
            <p:nvPr/>
          </p:nvCxnSpPr>
          <p:spPr>
            <a:xfrm>
              <a:off x="6545720" y="2807143"/>
              <a:ext cx="279869" cy="158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14" name="직선 연결선 213"/>
            <p:cNvCxnSpPr/>
            <p:nvPr/>
          </p:nvCxnSpPr>
          <p:spPr>
            <a:xfrm flipH="1">
              <a:off x="6811277" y="2803972"/>
              <a:ext cx="7951" cy="12207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15" name="직선 화살표 연결선 214"/>
            <p:cNvCxnSpPr/>
            <p:nvPr/>
          </p:nvCxnSpPr>
          <p:spPr>
            <a:xfrm flipH="1">
              <a:off x="6539359" y="2926051"/>
              <a:ext cx="257607" cy="1902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216" name="TextBox 157"/>
          <p:cNvSpPr txBox="1">
            <a:spLocks noChangeArrowheads="1"/>
          </p:cNvSpPr>
          <p:nvPr/>
        </p:nvSpPr>
        <p:spPr bwMode="auto">
          <a:xfrm>
            <a:off x="5865814" y="2830511"/>
            <a:ext cx="954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회원가입폼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출력</a:t>
            </a:r>
          </a:p>
        </p:txBody>
      </p:sp>
      <p:sp>
        <p:nvSpPr>
          <p:cNvPr id="217" name="직사각형 216"/>
          <p:cNvSpPr/>
          <p:nvPr/>
        </p:nvSpPr>
        <p:spPr>
          <a:xfrm>
            <a:off x="3044825" y="2046286"/>
            <a:ext cx="1093788" cy="347663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TextBox 161"/>
          <p:cNvSpPr txBox="1">
            <a:spLocks noChangeArrowheads="1"/>
          </p:cNvSpPr>
          <p:nvPr/>
        </p:nvSpPr>
        <p:spPr bwMode="auto">
          <a:xfrm>
            <a:off x="3132138" y="2095499"/>
            <a:ext cx="889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웹브라우져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5334000" y="2060573"/>
            <a:ext cx="1068388" cy="34766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20" name="TextBox 163"/>
          <p:cNvSpPr txBox="1">
            <a:spLocks noChangeArrowheads="1"/>
          </p:cNvSpPr>
          <p:nvPr/>
        </p:nvSpPr>
        <p:spPr bwMode="auto">
          <a:xfrm>
            <a:off x="5422901" y="2101849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웹서버 </a:t>
            </a:r>
            <a:r>
              <a:rPr kumimoji="0" lang="en-US" altLang="ko-KR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API</a:t>
            </a:r>
            <a:endParaRPr kumimoji="0" lang="ko-KR" altLang="en-US" sz="11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3557589" y="3057524"/>
            <a:ext cx="65087" cy="121443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5881689" y="3103562"/>
            <a:ext cx="45719" cy="13739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23" name="직선 화살표 연결선 222"/>
          <p:cNvCxnSpPr/>
          <p:nvPr/>
        </p:nvCxnSpPr>
        <p:spPr>
          <a:xfrm>
            <a:off x="5934075" y="3813173"/>
            <a:ext cx="1747838" cy="11112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grpSp>
        <p:nvGrpSpPr>
          <p:cNvPr id="224" name="그룹 153"/>
          <p:cNvGrpSpPr>
            <a:grpSpLocks/>
          </p:cNvGrpSpPr>
          <p:nvPr/>
        </p:nvGrpSpPr>
        <p:grpSpPr bwMode="auto">
          <a:xfrm>
            <a:off x="7535863" y="1863723"/>
            <a:ext cx="266700" cy="463550"/>
            <a:chOff x="7994278" y="476165"/>
            <a:chExt cx="266700" cy="464818"/>
          </a:xfrm>
        </p:grpSpPr>
        <p:sp>
          <p:nvSpPr>
            <p:cNvPr id="225" name="타원 224"/>
            <p:cNvSpPr/>
            <p:nvPr/>
          </p:nvSpPr>
          <p:spPr>
            <a:xfrm>
              <a:off x="8040315" y="476165"/>
              <a:ext cx="149225" cy="16555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0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cxnSp>
          <p:nvCxnSpPr>
            <p:cNvPr id="226" name="직선 연결선 225"/>
            <p:cNvCxnSpPr/>
            <p:nvPr/>
          </p:nvCxnSpPr>
          <p:spPr>
            <a:xfrm flipV="1">
              <a:off x="7994278" y="714941"/>
              <a:ext cx="266700" cy="9551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27" name="직선 연결선 226"/>
            <p:cNvCxnSpPr/>
            <p:nvPr/>
          </p:nvCxnSpPr>
          <p:spPr>
            <a:xfrm flipH="1">
              <a:off x="8127628" y="641717"/>
              <a:ext cx="3175" cy="165552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28" name="직선 연결선 227"/>
            <p:cNvCxnSpPr/>
            <p:nvPr/>
          </p:nvCxnSpPr>
          <p:spPr>
            <a:xfrm flipV="1">
              <a:off x="8040315" y="807268"/>
              <a:ext cx="87313" cy="13371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29" name="직선 연결선 228"/>
            <p:cNvCxnSpPr/>
            <p:nvPr/>
          </p:nvCxnSpPr>
          <p:spPr>
            <a:xfrm>
              <a:off x="8127628" y="816819"/>
              <a:ext cx="133350" cy="124164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230" name="TextBox 229"/>
          <p:cNvSpPr txBox="1"/>
          <p:nvPr/>
        </p:nvSpPr>
        <p:spPr>
          <a:xfrm>
            <a:off x="7416801" y="2341560"/>
            <a:ext cx="652463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kern="120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</a:rPr>
              <a:t>DB</a:t>
            </a:r>
            <a:r>
              <a:rPr lang="ko-KR" altLang="en-US" sz="1100" b="1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</a:rPr>
              <a:t>서버</a:t>
            </a:r>
          </a:p>
        </p:txBody>
      </p:sp>
      <p:cxnSp>
        <p:nvCxnSpPr>
          <p:cNvPr id="231" name="직선 연결선 230"/>
          <p:cNvCxnSpPr/>
          <p:nvPr/>
        </p:nvCxnSpPr>
        <p:spPr>
          <a:xfrm>
            <a:off x="7724776" y="2557461"/>
            <a:ext cx="2539" cy="197226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232" name="직사각형 231"/>
          <p:cNvSpPr/>
          <p:nvPr/>
        </p:nvSpPr>
        <p:spPr>
          <a:xfrm>
            <a:off x="7704138" y="3722686"/>
            <a:ext cx="44450" cy="252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3" name="TextBox 178"/>
          <p:cNvSpPr txBox="1">
            <a:spLocks noChangeArrowheads="1"/>
          </p:cNvSpPr>
          <p:nvPr/>
        </p:nvSpPr>
        <p:spPr bwMode="auto">
          <a:xfrm>
            <a:off x="6205539" y="3538536"/>
            <a:ext cx="9604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 SQL insert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267201" y="4121149"/>
            <a:ext cx="906463" cy="261937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굴림"/>
                <a:ea typeface="HY헤드라인M" panose="02030600000101010101" pitchFamily="18" charset="-127"/>
              </a:rPr>
              <a:t>[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굴림"/>
                <a:ea typeface="HY헤드라인M" panose="02030600000101010101" pitchFamily="18" charset="-127"/>
              </a:rPr>
              <a:t>오류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굴림"/>
                <a:ea typeface="HY헤드라인M" panose="02030600000101010101" pitchFamily="18" charset="-127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굴림"/>
                <a:ea typeface="HY헤드라인M" panose="02030600000101010101" pitchFamily="18" charset="-127"/>
              </a:rPr>
              <a:t>코드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굴림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235" name="원통 234"/>
          <p:cNvSpPr/>
          <p:nvPr/>
        </p:nvSpPr>
        <p:spPr>
          <a:xfrm>
            <a:off x="7891464" y="2092324"/>
            <a:ext cx="276225" cy="212725"/>
          </a:xfrm>
          <a:prstGeom prst="can">
            <a:avLst>
              <a:gd name="adj" fmla="val 18489"/>
            </a:avLst>
          </a:prstGeom>
          <a:solidFill>
            <a:srgbClr val="FFFFFF">
              <a:lumMod val="75000"/>
            </a:srgbClr>
          </a:solidFill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36" name="직선 화살표 연결선 235"/>
          <p:cNvCxnSpPr/>
          <p:nvPr/>
        </p:nvCxnSpPr>
        <p:spPr>
          <a:xfrm flipV="1">
            <a:off x="3671888" y="3136899"/>
            <a:ext cx="2178050" cy="317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237" name="직선 화살표 연결선 236"/>
          <p:cNvCxnSpPr/>
          <p:nvPr/>
        </p:nvCxnSpPr>
        <p:spPr>
          <a:xfrm flipV="1">
            <a:off x="3662364" y="3367086"/>
            <a:ext cx="2149475" cy="952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38" name="TextBox 29"/>
          <p:cNvSpPr txBox="1">
            <a:spLocks noChangeArrowheads="1"/>
          </p:cNvSpPr>
          <p:nvPr/>
        </p:nvSpPr>
        <p:spPr bwMode="auto">
          <a:xfrm>
            <a:off x="3943350" y="3101973"/>
            <a:ext cx="15382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REST API (</a:t>
            </a:r>
            <a:r>
              <a:rPr lang="en-US" altLang="ko-KR" sz="1200" kern="1200" smtClean="0">
                <a:solidFill>
                  <a:srgbClr val="0000FF"/>
                </a:solidFill>
                <a:latin typeface="HY헤드라인M" panose="02030600000101010101" pitchFamily="18" charset="-127"/>
              </a:rPr>
              <a:t>GET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)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39" name="TextBox 210"/>
          <p:cNvSpPr txBox="1">
            <a:spLocks noChangeArrowheads="1"/>
          </p:cNvSpPr>
          <p:nvPr/>
        </p:nvSpPr>
        <p:spPr bwMode="auto">
          <a:xfrm>
            <a:off x="3927475" y="3682999"/>
            <a:ext cx="1690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REST API (</a:t>
            </a:r>
            <a:r>
              <a:rPr lang="en-US" altLang="ko-KR" sz="1200" kern="1200" smtClean="0">
                <a:solidFill>
                  <a:srgbClr val="FF0000"/>
                </a:solidFill>
                <a:latin typeface="HY헤드라인M" panose="02030600000101010101" pitchFamily="18" charset="-127"/>
              </a:rPr>
              <a:t>POST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)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cxnSp>
        <p:nvCxnSpPr>
          <p:cNvPr id="240" name="직선 화살표 연결선 239"/>
          <p:cNvCxnSpPr/>
          <p:nvPr/>
        </p:nvCxnSpPr>
        <p:spPr>
          <a:xfrm>
            <a:off x="2232026" y="3621085"/>
            <a:ext cx="1268413" cy="793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241" name="TextBox 217"/>
          <p:cNvSpPr txBox="1">
            <a:spLocks noChangeArrowheads="1"/>
          </p:cNvSpPr>
          <p:nvPr/>
        </p:nvSpPr>
        <p:spPr bwMode="auto">
          <a:xfrm>
            <a:off x="2419350" y="3362324"/>
            <a:ext cx="800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양식작성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cxnSp>
        <p:nvCxnSpPr>
          <p:cNvPr id="242" name="직선 화살표 연결선 241"/>
          <p:cNvCxnSpPr/>
          <p:nvPr/>
        </p:nvCxnSpPr>
        <p:spPr>
          <a:xfrm flipV="1">
            <a:off x="3649663" y="3700461"/>
            <a:ext cx="2176462" cy="317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243" name="직선 화살표 연결선 242"/>
          <p:cNvCxnSpPr/>
          <p:nvPr/>
        </p:nvCxnSpPr>
        <p:spPr>
          <a:xfrm flipV="1">
            <a:off x="3656014" y="3967160"/>
            <a:ext cx="2149475" cy="793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244" name="직선 화살표 연결선 243"/>
          <p:cNvCxnSpPr/>
          <p:nvPr/>
        </p:nvCxnSpPr>
        <p:spPr>
          <a:xfrm flipV="1">
            <a:off x="3681414" y="3963986"/>
            <a:ext cx="2141537" cy="2651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"/>
            <a:headEnd type="arrow" w="med" len="med"/>
            <a:tailEnd type="none" w="med" len="med"/>
          </a:ln>
          <a:effectLst/>
        </p:spPr>
      </p:cxnSp>
      <p:cxnSp>
        <p:nvCxnSpPr>
          <p:cNvPr id="245" name="직선 화살표 연결선 244"/>
          <p:cNvCxnSpPr/>
          <p:nvPr/>
        </p:nvCxnSpPr>
        <p:spPr>
          <a:xfrm>
            <a:off x="2263776" y="4221160"/>
            <a:ext cx="1268413" cy="793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46" name="TextBox 224"/>
          <p:cNvSpPr txBox="1">
            <a:spLocks noChangeArrowheads="1"/>
          </p:cNvSpPr>
          <p:nvPr/>
        </p:nvSpPr>
        <p:spPr bwMode="auto">
          <a:xfrm>
            <a:off x="2465388" y="3936999"/>
            <a:ext cx="800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가입결과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6431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기능설계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회원기능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로그인기능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2927351" y="1571625"/>
            <a:ext cx="3819525" cy="625475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02" name="직선 연결선 201"/>
          <p:cNvCxnSpPr/>
          <p:nvPr/>
        </p:nvCxnSpPr>
        <p:spPr>
          <a:xfrm>
            <a:off x="5981702" y="2292348"/>
            <a:ext cx="12700" cy="2028826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205" name="타원 204"/>
          <p:cNvSpPr/>
          <p:nvPr/>
        </p:nvSpPr>
        <p:spPr>
          <a:xfrm>
            <a:off x="2122489" y="1570036"/>
            <a:ext cx="147637" cy="16510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 flipV="1">
            <a:off x="2076450" y="1808162"/>
            <a:ext cx="266700" cy="952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7" name="직선 연결선 206"/>
          <p:cNvCxnSpPr/>
          <p:nvPr/>
        </p:nvCxnSpPr>
        <p:spPr>
          <a:xfrm flipH="1">
            <a:off x="2209801" y="1735136"/>
            <a:ext cx="3175" cy="1651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8" name="직선 연결선 207"/>
          <p:cNvCxnSpPr/>
          <p:nvPr/>
        </p:nvCxnSpPr>
        <p:spPr>
          <a:xfrm flipV="1">
            <a:off x="2122488" y="1900236"/>
            <a:ext cx="87312" cy="13493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9" name="직선 연결선 208"/>
          <p:cNvCxnSpPr/>
          <p:nvPr/>
        </p:nvCxnSpPr>
        <p:spPr>
          <a:xfrm>
            <a:off x="2209800" y="1911350"/>
            <a:ext cx="133350" cy="12382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10" name="TextBox 209"/>
          <p:cNvSpPr txBox="1"/>
          <p:nvPr/>
        </p:nvSpPr>
        <p:spPr>
          <a:xfrm>
            <a:off x="1922463" y="2017711"/>
            <a:ext cx="5969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b="1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</a:rPr>
              <a:t>사용자</a:t>
            </a:r>
          </a:p>
        </p:txBody>
      </p:sp>
      <p:sp>
        <p:nvSpPr>
          <p:cNvPr id="217" name="직사각형 216"/>
          <p:cNvSpPr/>
          <p:nvPr/>
        </p:nvSpPr>
        <p:spPr>
          <a:xfrm>
            <a:off x="3143250" y="1709737"/>
            <a:ext cx="1093788" cy="347663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TextBox 161"/>
          <p:cNvSpPr txBox="1">
            <a:spLocks noChangeArrowheads="1"/>
          </p:cNvSpPr>
          <p:nvPr/>
        </p:nvSpPr>
        <p:spPr bwMode="auto">
          <a:xfrm>
            <a:off x="3230563" y="1758950"/>
            <a:ext cx="889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웹브라우져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5432425" y="1724024"/>
            <a:ext cx="1068388" cy="34766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20" name="TextBox 163"/>
          <p:cNvSpPr txBox="1">
            <a:spLocks noChangeArrowheads="1"/>
          </p:cNvSpPr>
          <p:nvPr/>
        </p:nvSpPr>
        <p:spPr bwMode="auto">
          <a:xfrm>
            <a:off x="5521326" y="1765300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웹서버 </a:t>
            </a:r>
            <a:r>
              <a:rPr kumimoji="0" lang="en-US" altLang="ko-KR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API</a:t>
            </a:r>
            <a:endParaRPr kumimoji="0" lang="ko-KR" altLang="en-US" sz="11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5959478" y="2346324"/>
            <a:ext cx="45719" cy="197485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4" name="그룹 153"/>
          <p:cNvGrpSpPr>
            <a:grpSpLocks/>
          </p:cNvGrpSpPr>
          <p:nvPr/>
        </p:nvGrpSpPr>
        <p:grpSpPr bwMode="auto">
          <a:xfrm>
            <a:off x="7634288" y="1527174"/>
            <a:ext cx="266700" cy="463550"/>
            <a:chOff x="7994278" y="476165"/>
            <a:chExt cx="266700" cy="464818"/>
          </a:xfrm>
        </p:grpSpPr>
        <p:sp>
          <p:nvSpPr>
            <p:cNvPr id="225" name="타원 224"/>
            <p:cNvSpPr/>
            <p:nvPr/>
          </p:nvSpPr>
          <p:spPr>
            <a:xfrm>
              <a:off x="8040315" y="476165"/>
              <a:ext cx="149225" cy="16555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0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cxnSp>
          <p:nvCxnSpPr>
            <p:cNvPr id="226" name="직선 연결선 225"/>
            <p:cNvCxnSpPr/>
            <p:nvPr/>
          </p:nvCxnSpPr>
          <p:spPr>
            <a:xfrm flipV="1">
              <a:off x="7994278" y="714941"/>
              <a:ext cx="266700" cy="9551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27" name="직선 연결선 226"/>
            <p:cNvCxnSpPr/>
            <p:nvPr/>
          </p:nvCxnSpPr>
          <p:spPr>
            <a:xfrm flipH="1">
              <a:off x="8127628" y="641717"/>
              <a:ext cx="3175" cy="165552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28" name="직선 연결선 227"/>
            <p:cNvCxnSpPr/>
            <p:nvPr/>
          </p:nvCxnSpPr>
          <p:spPr>
            <a:xfrm flipV="1">
              <a:off x="8040315" y="807268"/>
              <a:ext cx="87313" cy="13371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29" name="직선 연결선 228"/>
            <p:cNvCxnSpPr/>
            <p:nvPr/>
          </p:nvCxnSpPr>
          <p:spPr>
            <a:xfrm>
              <a:off x="8127628" y="816819"/>
              <a:ext cx="133350" cy="124164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230" name="TextBox 229"/>
          <p:cNvSpPr txBox="1"/>
          <p:nvPr/>
        </p:nvSpPr>
        <p:spPr>
          <a:xfrm>
            <a:off x="7515226" y="2005011"/>
            <a:ext cx="652463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kern="120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</a:rPr>
              <a:t>DB</a:t>
            </a:r>
            <a:r>
              <a:rPr lang="ko-KR" altLang="en-US" sz="1100" b="1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</a:rPr>
              <a:t>서버</a:t>
            </a:r>
          </a:p>
        </p:txBody>
      </p:sp>
      <p:cxnSp>
        <p:nvCxnSpPr>
          <p:cNvPr id="231" name="직선 연결선 230"/>
          <p:cNvCxnSpPr/>
          <p:nvPr/>
        </p:nvCxnSpPr>
        <p:spPr>
          <a:xfrm>
            <a:off x="7817647" y="2266949"/>
            <a:ext cx="0" cy="2087562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235" name="원통 234"/>
          <p:cNvSpPr/>
          <p:nvPr/>
        </p:nvSpPr>
        <p:spPr>
          <a:xfrm>
            <a:off x="7989889" y="1755775"/>
            <a:ext cx="276225" cy="212725"/>
          </a:xfrm>
          <a:prstGeom prst="can">
            <a:avLst>
              <a:gd name="adj" fmla="val 18489"/>
            </a:avLst>
          </a:prstGeom>
          <a:solidFill>
            <a:srgbClr val="FFFFFF">
              <a:lumMod val="75000"/>
            </a:srgbClr>
          </a:solidFill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>
            <a:off x="2322515" y="2527299"/>
            <a:ext cx="1266825" cy="793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248" name="TextBox 226"/>
          <p:cNvSpPr txBox="1">
            <a:spLocks noChangeArrowheads="1"/>
          </p:cNvSpPr>
          <p:nvPr/>
        </p:nvSpPr>
        <p:spPr bwMode="auto">
          <a:xfrm>
            <a:off x="2554290" y="2262186"/>
            <a:ext cx="646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로그인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cxnSp>
        <p:nvCxnSpPr>
          <p:cNvPr id="249" name="직선 연결선 248"/>
          <p:cNvCxnSpPr/>
          <p:nvPr/>
        </p:nvCxnSpPr>
        <p:spPr>
          <a:xfrm>
            <a:off x="6046789" y="2589210"/>
            <a:ext cx="279400" cy="158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50" name="직선 연결선 249"/>
          <p:cNvCxnSpPr/>
          <p:nvPr/>
        </p:nvCxnSpPr>
        <p:spPr>
          <a:xfrm flipH="1">
            <a:off x="6311903" y="2584449"/>
            <a:ext cx="7937" cy="12223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51" name="직선 화살표 연결선 250"/>
          <p:cNvCxnSpPr/>
          <p:nvPr/>
        </p:nvCxnSpPr>
        <p:spPr>
          <a:xfrm flipH="1">
            <a:off x="6040440" y="2706685"/>
            <a:ext cx="257175" cy="1905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252" name="TextBox 230"/>
          <p:cNvSpPr txBox="1">
            <a:spLocks noChangeArrowheads="1"/>
          </p:cNvSpPr>
          <p:nvPr/>
        </p:nvSpPr>
        <p:spPr bwMode="auto">
          <a:xfrm>
            <a:off x="6013452" y="229234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로그인폼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출력</a:t>
            </a:r>
          </a:p>
        </p:txBody>
      </p:sp>
      <p:cxnSp>
        <p:nvCxnSpPr>
          <p:cNvPr id="253" name="직선 화살표 연결선 252"/>
          <p:cNvCxnSpPr/>
          <p:nvPr/>
        </p:nvCxnSpPr>
        <p:spPr>
          <a:xfrm>
            <a:off x="6026153" y="3249611"/>
            <a:ext cx="1747837" cy="111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254" name="직사각형 253"/>
          <p:cNvSpPr/>
          <p:nvPr/>
        </p:nvSpPr>
        <p:spPr>
          <a:xfrm>
            <a:off x="7796214" y="3194048"/>
            <a:ext cx="44450" cy="2524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5" name="TextBox 234"/>
          <p:cNvSpPr txBox="1">
            <a:spLocks noChangeArrowheads="1"/>
          </p:cNvSpPr>
          <p:nvPr/>
        </p:nvSpPr>
        <p:spPr bwMode="auto">
          <a:xfrm>
            <a:off x="6375403" y="3000374"/>
            <a:ext cx="1049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 SQL  Select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3805239" y="3373435"/>
            <a:ext cx="1250950" cy="26035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굴림"/>
                <a:ea typeface="HY헤드라인M" panose="02030600000101010101" pitchFamily="18" charset="-127"/>
              </a:rPr>
              <a:t>로그인실패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굴림"/>
                <a:ea typeface="HY헤드라인M" panose="02030600000101010101" pitchFamily="18" charset="-127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굴림"/>
                <a:ea typeface="HY헤드라인M" panose="02030600000101010101" pitchFamily="18" charset="-127"/>
              </a:rPr>
              <a:t>코드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굴림"/>
                <a:ea typeface="HY헤드라인M" panose="02030600000101010101" pitchFamily="18" charset="-127"/>
              </a:rPr>
              <a:t>)</a:t>
            </a:r>
          </a:p>
        </p:txBody>
      </p:sp>
      <p:cxnSp>
        <p:nvCxnSpPr>
          <p:cNvPr id="257" name="직선 화살표 연결선 256"/>
          <p:cNvCxnSpPr/>
          <p:nvPr/>
        </p:nvCxnSpPr>
        <p:spPr>
          <a:xfrm flipV="1">
            <a:off x="3763964" y="2573336"/>
            <a:ext cx="2178050" cy="317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258" name="직선 화살표 연결선 257"/>
          <p:cNvCxnSpPr/>
          <p:nvPr/>
        </p:nvCxnSpPr>
        <p:spPr>
          <a:xfrm flipV="1">
            <a:off x="3754440" y="2803524"/>
            <a:ext cx="2149475" cy="793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59" name="TextBox 238"/>
          <p:cNvSpPr txBox="1">
            <a:spLocks noChangeArrowheads="1"/>
          </p:cNvSpPr>
          <p:nvPr/>
        </p:nvSpPr>
        <p:spPr bwMode="auto">
          <a:xfrm>
            <a:off x="4035427" y="2538411"/>
            <a:ext cx="1536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REST API (</a:t>
            </a:r>
            <a:r>
              <a:rPr lang="en-US" altLang="ko-KR" sz="1200" kern="1200" smtClean="0">
                <a:solidFill>
                  <a:srgbClr val="0000FF"/>
                </a:solidFill>
                <a:latin typeface="HY헤드라인M" panose="02030600000101010101" pitchFamily="18" charset="-127"/>
              </a:rPr>
              <a:t>GET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)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60" name="TextBox 239"/>
          <p:cNvSpPr txBox="1">
            <a:spLocks noChangeArrowheads="1"/>
          </p:cNvSpPr>
          <p:nvPr/>
        </p:nvSpPr>
        <p:spPr bwMode="auto">
          <a:xfrm>
            <a:off x="4019553" y="3117848"/>
            <a:ext cx="16906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REST API (</a:t>
            </a:r>
            <a:r>
              <a:rPr lang="en-US" altLang="ko-KR" sz="1200" kern="1200" smtClean="0">
                <a:solidFill>
                  <a:srgbClr val="0000FF"/>
                </a:solidFill>
                <a:latin typeface="HY헤드라인M" panose="02030600000101010101" pitchFamily="18" charset="-127"/>
              </a:rPr>
              <a:t>POST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)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cxnSp>
        <p:nvCxnSpPr>
          <p:cNvPr id="261" name="직선 화살표 연결선 260"/>
          <p:cNvCxnSpPr/>
          <p:nvPr/>
        </p:nvCxnSpPr>
        <p:spPr>
          <a:xfrm>
            <a:off x="2324102" y="3057524"/>
            <a:ext cx="1268412" cy="793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262" name="TextBox 241"/>
          <p:cNvSpPr txBox="1">
            <a:spLocks noChangeArrowheads="1"/>
          </p:cNvSpPr>
          <p:nvPr/>
        </p:nvSpPr>
        <p:spPr bwMode="auto">
          <a:xfrm>
            <a:off x="2451103" y="2789236"/>
            <a:ext cx="954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로그인수행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cxnSp>
        <p:nvCxnSpPr>
          <p:cNvPr id="263" name="직선 화살표 연결선 262"/>
          <p:cNvCxnSpPr/>
          <p:nvPr/>
        </p:nvCxnSpPr>
        <p:spPr>
          <a:xfrm flipV="1">
            <a:off x="3741740" y="3135311"/>
            <a:ext cx="2176463" cy="317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264" name="직선 화살표 연결선 263"/>
          <p:cNvCxnSpPr/>
          <p:nvPr/>
        </p:nvCxnSpPr>
        <p:spPr>
          <a:xfrm flipV="1">
            <a:off x="3748089" y="3402010"/>
            <a:ext cx="2147888" cy="793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"/>
            <a:headEnd type="triangle" w="med" len="med"/>
            <a:tailEnd type="none" w="med" len="med"/>
          </a:ln>
          <a:effectLst/>
        </p:spPr>
      </p:cxnSp>
      <p:cxnSp>
        <p:nvCxnSpPr>
          <p:cNvPr id="265" name="직선 화살표 연결선 264"/>
          <p:cNvCxnSpPr/>
          <p:nvPr/>
        </p:nvCxnSpPr>
        <p:spPr>
          <a:xfrm flipV="1">
            <a:off x="3805240" y="3719510"/>
            <a:ext cx="2098675" cy="4603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266" name="직선 화살표 연결선 265"/>
          <p:cNvCxnSpPr/>
          <p:nvPr/>
        </p:nvCxnSpPr>
        <p:spPr>
          <a:xfrm>
            <a:off x="6019803" y="3367086"/>
            <a:ext cx="1747837" cy="111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grpSp>
        <p:nvGrpSpPr>
          <p:cNvPr id="267" name="그룹 255"/>
          <p:cNvGrpSpPr>
            <a:grpSpLocks/>
          </p:cNvGrpSpPr>
          <p:nvPr/>
        </p:nvGrpSpPr>
        <p:grpSpPr bwMode="auto">
          <a:xfrm flipH="1">
            <a:off x="3330577" y="3787774"/>
            <a:ext cx="254000" cy="217487"/>
            <a:chOff x="6539359" y="2803972"/>
            <a:chExt cx="286230" cy="141104"/>
          </a:xfrm>
        </p:grpSpPr>
        <p:cxnSp>
          <p:nvCxnSpPr>
            <p:cNvPr id="268" name="직선 연결선 267"/>
            <p:cNvCxnSpPr/>
            <p:nvPr/>
          </p:nvCxnSpPr>
          <p:spPr>
            <a:xfrm>
              <a:off x="6546515" y="2807062"/>
              <a:ext cx="279074" cy="206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69" name="직선 연결선 268"/>
            <p:cNvCxnSpPr/>
            <p:nvPr/>
          </p:nvCxnSpPr>
          <p:spPr>
            <a:xfrm flipH="1">
              <a:off x="6811278" y="2803972"/>
              <a:ext cx="7156" cy="12153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70" name="직선 화살표 연결선 269"/>
            <p:cNvCxnSpPr/>
            <p:nvPr/>
          </p:nvCxnSpPr>
          <p:spPr>
            <a:xfrm flipH="1">
              <a:off x="6539359" y="2925507"/>
              <a:ext cx="257607" cy="19569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71" name="그룹 260"/>
          <p:cNvGrpSpPr>
            <a:grpSpLocks/>
          </p:cNvGrpSpPr>
          <p:nvPr/>
        </p:nvGrpSpPr>
        <p:grpSpPr bwMode="auto">
          <a:xfrm>
            <a:off x="6040439" y="3446460"/>
            <a:ext cx="241300" cy="273050"/>
            <a:chOff x="6539359" y="2803972"/>
            <a:chExt cx="286230" cy="141104"/>
          </a:xfrm>
        </p:grpSpPr>
        <p:cxnSp>
          <p:nvCxnSpPr>
            <p:cNvPr id="272" name="직선 연결선 271"/>
            <p:cNvCxnSpPr/>
            <p:nvPr/>
          </p:nvCxnSpPr>
          <p:spPr>
            <a:xfrm>
              <a:off x="6546891" y="2807253"/>
              <a:ext cx="278698" cy="164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73" name="직선 연결선 272"/>
            <p:cNvCxnSpPr/>
            <p:nvPr/>
          </p:nvCxnSpPr>
          <p:spPr>
            <a:xfrm flipH="1">
              <a:off x="6810524" y="2803972"/>
              <a:ext cx="9416" cy="12141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74" name="직선 화살표 연결선 273"/>
            <p:cNvCxnSpPr/>
            <p:nvPr/>
          </p:nvCxnSpPr>
          <p:spPr>
            <a:xfrm flipH="1">
              <a:off x="6539359" y="2925387"/>
              <a:ext cx="257984" cy="19689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275" name="TextBox 264"/>
          <p:cNvSpPr txBox="1">
            <a:spLocks noChangeArrowheads="1"/>
          </p:cNvSpPr>
          <p:nvPr/>
        </p:nvSpPr>
        <p:spPr bwMode="auto">
          <a:xfrm>
            <a:off x="6234115" y="341947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세션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생성</a:t>
            </a:r>
          </a:p>
        </p:txBody>
      </p:sp>
      <p:cxnSp>
        <p:nvCxnSpPr>
          <p:cNvPr id="276" name="직선 화살표 연결선 275"/>
          <p:cNvCxnSpPr/>
          <p:nvPr/>
        </p:nvCxnSpPr>
        <p:spPr>
          <a:xfrm flipV="1">
            <a:off x="3757615" y="4048123"/>
            <a:ext cx="2176463" cy="4762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277" name="직선 화살표 연결선 276"/>
          <p:cNvCxnSpPr/>
          <p:nvPr/>
        </p:nvCxnSpPr>
        <p:spPr>
          <a:xfrm flipV="1">
            <a:off x="3748089" y="4279899"/>
            <a:ext cx="2147888" cy="793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78" name="TextBox 267"/>
          <p:cNvSpPr txBox="1">
            <a:spLocks noChangeArrowheads="1"/>
          </p:cNvSpPr>
          <p:nvPr/>
        </p:nvSpPr>
        <p:spPr bwMode="auto">
          <a:xfrm>
            <a:off x="4029077" y="4014786"/>
            <a:ext cx="1536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REST API (</a:t>
            </a:r>
            <a:r>
              <a:rPr lang="en-US" altLang="ko-KR" sz="1200" kern="1200" smtClean="0">
                <a:solidFill>
                  <a:srgbClr val="0000FF"/>
                </a:solidFill>
                <a:latin typeface="HY헤드라인M" panose="02030600000101010101" pitchFamily="18" charset="-127"/>
              </a:rPr>
              <a:t>GET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)</a:t>
            </a:r>
            <a:endParaRPr lang="ko-KR" altLang="en-US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cxnSp>
        <p:nvCxnSpPr>
          <p:cNvPr id="279" name="직선 화살표 연결선 278"/>
          <p:cNvCxnSpPr/>
          <p:nvPr/>
        </p:nvCxnSpPr>
        <p:spPr>
          <a:xfrm>
            <a:off x="2335215" y="4346574"/>
            <a:ext cx="1268413" cy="793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80" name="TextBox 269"/>
          <p:cNvSpPr txBox="1">
            <a:spLocks noChangeArrowheads="1"/>
          </p:cNvSpPr>
          <p:nvPr/>
        </p:nvSpPr>
        <p:spPr bwMode="auto">
          <a:xfrm>
            <a:off x="2505078" y="4073523"/>
            <a:ext cx="890587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메인화면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algn="l" defTabSz="914400" eaLnBrk="0" fontAlgn="base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(</a:t>
            </a: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로그인후</a:t>
            </a:r>
            <a:r>
              <a:rPr lang="en-US" altLang="ko-KR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)</a:t>
            </a:r>
          </a:p>
        </p:txBody>
      </p:sp>
      <p:cxnSp>
        <p:nvCxnSpPr>
          <p:cNvPr id="281" name="직선 연결선 280"/>
          <p:cNvCxnSpPr/>
          <p:nvPr/>
        </p:nvCxnSpPr>
        <p:spPr>
          <a:xfrm flipH="1">
            <a:off x="2219327" y="2357436"/>
            <a:ext cx="12700" cy="234632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282" name="직사각형 281"/>
          <p:cNvSpPr/>
          <p:nvPr/>
        </p:nvSpPr>
        <p:spPr>
          <a:xfrm>
            <a:off x="2181227" y="2454274"/>
            <a:ext cx="88900" cy="203517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83" name="직선 화살표 연결선 282"/>
          <p:cNvCxnSpPr/>
          <p:nvPr/>
        </p:nvCxnSpPr>
        <p:spPr>
          <a:xfrm>
            <a:off x="2336802" y="3421060"/>
            <a:ext cx="1268412" cy="793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84" name="TextBox 294"/>
          <p:cNvSpPr txBox="1">
            <a:spLocks noChangeArrowheads="1"/>
          </p:cNvSpPr>
          <p:nvPr/>
        </p:nvSpPr>
        <p:spPr bwMode="auto">
          <a:xfrm>
            <a:off x="2471739" y="3171823"/>
            <a:ext cx="9540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1200" smtClean="0">
                <a:solidFill>
                  <a:srgbClr val="000000"/>
                </a:solidFill>
                <a:latin typeface="HY헤드라인M" panose="02030600000101010101" pitchFamily="18" charset="-127"/>
              </a:rPr>
              <a:t>로그인실패</a:t>
            </a:r>
            <a:endParaRPr lang="en-US" altLang="ko-KR" sz="1200" kern="1200" smtClean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cxnSp>
        <p:nvCxnSpPr>
          <p:cNvPr id="285" name="직선 연결선 284"/>
          <p:cNvCxnSpPr/>
          <p:nvPr/>
        </p:nvCxnSpPr>
        <p:spPr>
          <a:xfrm flipH="1">
            <a:off x="3659189" y="2346324"/>
            <a:ext cx="12700" cy="234632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</p:cxnSp>
      <p:sp>
        <p:nvSpPr>
          <p:cNvPr id="286" name="직사각형 285"/>
          <p:cNvSpPr/>
          <p:nvPr/>
        </p:nvSpPr>
        <p:spPr>
          <a:xfrm>
            <a:off x="3635378" y="2487610"/>
            <a:ext cx="65087" cy="19177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242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(REST API)</a:t>
            </a: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endParaRPr lang="en-US" altLang="ko-KR" sz="14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</a:t>
            </a: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PUT</a:t>
            </a:r>
          </a:p>
          <a:p>
            <a:pPr lvl="1">
              <a:lnSpc>
                <a:spcPct val="10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39" y="666750"/>
            <a:ext cx="3920474" cy="4257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96787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21283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grpSp>
        <p:nvGrpSpPr>
          <p:cNvPr id="62" name="그룹 2"/>
          <p:cNvGrpSpPr>
            <a:grpSpLocks/>
          </p:cNvGrpSpPr>
          <p:nvPr/>
        </p:nvGrpSpPr>
        <p:grpSpPr bwMode="auto">
          <a:xfrm>
            <a:off x="2122488" y="952107"/>
            <a:ext cx="2797175" cy="4153688"/>
            <a:chOff x="827584" y="2060848"/>
            <a:chExt cx="2797734" cy="4153850"/>
          </a:xfrm>
        </p:grpSpPr>
        <p:pic>
          <p:nvPicPr>
            <p:cNvPr id="63" name="내용 개체 틀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060848"/>
              <a:ext cx="2797734" cy="406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직사각형 1"/>
            <p:cNvSpPr>
              <a:spLocks noChangeArrowheads="1"/>
            </p:cNvSpPr>
            <p:nvPr/>
          </p:nvSpPr>
          <p:spPr bwMode="auto">
            <a:xfrm>
              <a:off x="836158" y="5814572"/>
              <a:ext cx="711506" cy="400126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endParaRPr>
            </a:p>
          </p:txBody>
        </p:sp>
      </p:grpSp>
      <p:sp>
        <p:nvSpPr>
          <p:cNvPr id="72" name="TextBox 4"/>
          <p:cNvSpPr txBox="1">
            <a:spLocks noChangeArrowheads="1"/>
          </p:cNvSpPr>
          <p:nvPr/>
        </p:nvSpPr>
        <p:spPr bwMode="auto">
          <a:xfrm>
            <a:off x="4873626" y="1072757"/>
            <a:ext cx="12618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  <a:cs typeface="+mn-cs"/>
              </a:rPr>
              <a:t>사용자요구기능</a:t>
            </a:r>
          </a:p>
        </p:txBody>
      </p:sp>
      <p:cxnSp>
        <p:nvCxnSpPr>
          <p:cNvPr id="73" name="직선 연결선 16"/>
          <p:cNvCxnSpPr>
            <a:cxnSpLocks noChangeShapeType="1"/>
          </p:cNvCxnSpPr>
          <p:nvPr/>
        </p:nvCxnSpPr>
        <p:spPr bwMode="auto">
          <a:xfrm>
            <a:off x="4506912" y="2122095"/>
            <a:ext cx="1900238" cy="12700"/>
          </a:xfrm>
          <a:prstGeom prst="line">
            <a:avLst/>
          </a:prstGeom>
          <a:noFill/>
          <a:ln w="9525" algn="ctr">
            <a:solidFill>
              <a:srgbClr val="0000CC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직선 연결선 17"/>
          <p:cNvCxnSpPr>
            <a:cxnSpLocks noChangeShapeType="1"/>
          </p:cNvCxnSpPr>
          <p:nvPr/>
        </p:nvCxnSpPr>
        <p:spPr bwMode="auto">
          <a:xfrm flipH="1">
            <a:off x="6407150" y="2134796"/>
            <a:ext cx="0" cy="623887"/>
          </a:xfrm>
          <a:prstGeom prst="line">
            <a:avLst/>
          </a:prstGeom>
          <a:noFill/>
          <a:ln w="9525" algn="ctr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직선 화살표 연결선 18"/>
          <p:cNvCxnSpPr>
            <a:cxnSpLocks noChangeShapeType="1"/>
          </p:cNvCxnSpPr>
          <p:nvPr/>
        </p:nvCxnSpPr>
        <p:spPr bwMode="auto">
          <a:xfrm>
            <a:off x="6407150" y="2745982"/>
            <a:ext cx="169862" cy="0"/>
          </a:xfrm>
          <a:prstGeom prst="straightConnector1">
            <a:avLst/>
          </a:prstGeom>
          <a:noFill/>
          <a:ln w="9525" algn="ctr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직선 화살표 연결선 19"/>
          <p:cNvCxnSpPr>
            <a:cxnSpLocks noChangeShapeType="1"/>
          </p:cNvCxnSpPr>
          <p:nvPr/>
        </p:nvCxnSpPr>
        <p:spPr bwMode="auto">
          <a:xfrm>
            <a:off x="4549776" y="2901558"/>
            <a:ext cx="2009775" cy="3175"/>
          </a:xfrm>
          <a:prstGeom prst="straightConnector1">
            <a:avLst/>
          </a:prstGeom>
          <a:noFill/>
          <a:ln w="9525" algn="ctr">
            <a:solidFill>
              <a:srgbClr val="0000CC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42"/>
          <p:cNvSpPr txBox="1">
            <a:spLocks noChangeArrowheads="1"/>
          </p:cNvSpPr>
          <p:nvPr/>
        </p:nvSpPr>
        <p:spPr bwMode="auto">
          <a:xfrm>
            <a:off x="4837112" y="2122096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kern="1200" smtClean="0">
                <a:solidFill>
                  <a:srgbClr val="0000FF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1.ERD</a:t>
            </a:r>
            <a:endParaRPr lang="ko-KR" altLang="en-US" sz="1600" b="1" kern="1200" smtClean="0">
              <a:solidFill>
                <a:srgbClr val="0000FF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78" name="TextBox 43"/>
          <p:cNvSpPr txBox="1">
            <a:spLocks noChangeArrowheads="1"/>
          </p:cNvSpPr>
          <p:nvPr/>
        </p:nvSpPr>
        <p:spPr bwMode="auto">
          <a:xfrm>
            <a:off x="4837112" y="2888857"/>
            <a:ext cx="1587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smtClean="0">
                <a:solidFill>
                  <a:srgbClr val="0000FF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2.</a:t>
            </a:r>
            <a:r>
              <a:rPr lang="ko-KR" altLang="en-US" sz="1600" kern="1200" smtClean="0">
                <a:solidFill>
                  <a:srgbClr val="0000FF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테이블명세서</a:t>
            </a:r>
            <a:endParaRPr lang="ko-KR" altLang="en-US" sz="1600" kern="1200" smtClean="0">
              <a:solidFill>
                <a:srgbClr val="0000FF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80" name="모서리가 접힌 도형 79"/>
          <p:cNvSpPr>
            <a:spLocks noChangeArrowheads="1"/>
          </p:cNvSpPr>
          <p:nvPr/>
        </p:nvSpPr>
        <p:spPr bwMode="auto">
          <a:xfrm>
            <a:off x="6769894" y="2045664"/>
            <a:ext cx="1150778" cy="1646469"/>
          </a:xfrm>
          <a:prstGeom prst="foldedCorner">
            <a:avLst>
              <a:gd name="adj" fmla="val 32338"/>
            </a:avLst>
          </a:prstGeom>
          <a:solidFill>
            <a:srgbClr val="FFFFFF">
              <a:lumMod val="75000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85" name="직선 연결선 34"/>
          <p:cNvCxnSpPr>
            <a:cxnSpLocks noChangeShapeType="1"/>
          </p:cNvCxnSpPr>
          <p:nvPr/>
        </p:nvCxnSpPr>
        <p:spPr bwMode="auto">
          <a:xfrm>
            <a:off x="4500562" y="3533382"/>
            <a:ext cx="1900238" cy="12700"/>
          </a:xfrm>
          <a:prstGeom prst="line">
            <a:avLst/>
          </a:prstGeom>
          <a:noFill/>
          <a:ln w="9525" algn="ctr">
            <a:solidFill>
              <a:srgbClr val="0000CC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직선 연결선 35"/>
          <p:cNvCxnSpPr>
            <a:cxnSpLocks noChangeShapeType="1"/>
          </p:cNvCxnSpPr>
          <p:nvPr/>
        </p:nvCxnSpPr>
        <p:spPr bwMode="auto">
          <a:xfrm>
            <a:off x="6397625" y="3036496"/>
            <a:ext cx="0" cy="509587"/>
          </a:xfrm>
          <a:prstGeom prst="line">
            <a:avLst/>
          </a:prstGeom>
          <a:noFill/>
          <a:ln w="9525" algn="ctr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직선 화살표 연결선 36"/>
          <p:cNvCxnSpPr>
            <a:cxnSpLocks noChangeShapeType="1"/>
          </p:cNvCxnSpPr>
          <p:nvPr/>
        </p:nvCxnSpPr>
        <p:spPr bwMode="auto">
          <a:xfrm>
            <a:off x="6389688" y="3025382"/>
            <a:ext cx="169863" cy="0"/>
          </a:xfrm>
          <a:prstGeom prst="straightConnector1">
            <a:avLst/>
          </a:prstGeom>
          <a:noFill/>
          <a:ln w="9525" algn="ctr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TextBox 43"/>
          <p:cNvSpPr txBox="1">
            <a:spLocks noChangeArrowheads="1"/>
          </p:cNvSpPr>
          <p:nvPr/>
        </p:nvSpPr>
        <p:spPr bwMode="auto">
          <a:xfrm>
            <a:off x="4857751" y="3507982"/>
            <a:ext cx="14954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smtClean="0">
                <a:solidFill>
                  <a:srgbClr val="0000FF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3.SQL</a:t>
            </a:r>
            <a:r>
              <a:rPr lang="ko-KR" altLang="en-US" sz="1600" kern="1200" smtClean="0">
                <a:solidFill>
                  <a:srgbClr val="0000FF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스크립트</a:t>
            </a:r>
            <a:endParaRPr lang="ko-KR" altLang="en-US" sz="1600" kern="1200" smtClean="0">
              <a:solidFill>
                <a:srgbClr val="0000FF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89" name="모서리가 접힌 도형 88"/>
          <p:cNvSpPr>
            <a:spLocks noChangeArrowheads="1"/>
          </p:cNvSpPr>
          <p:nvPr/>
        </p:nvSpPr>
        <p:spPr bwMode="auto">
          <a:xfrm>
            <a:off x="6696076" y="1886913"/>
            <a:ext cx="1150778" cy="1646469"/>
          </a:xfrm>
          <a:prstGeom prst="foldedCorner">
            <a:avLst>
              <a:gd name="adj" fmla="val 32338"/>
            </a:avLst>
          </a:prstGeom>
          <a:solidFill>
            <a:srgbClr val="FFFFFF">
              <a:lumMod val="75000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94" name="TextBox 35"/>
          <p:cNvSpPr txBox="1"/>
          <p:nvPr/>
        </p:nvSpPr>
        <p:spPr>
          <a:xfrm>
            <a:off x="7003099" y="2110030"/>
            <a:ext cx="587375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  <a:cs typeface="+mn-cs"/>
              </a:rPr>
              <a:t>설계서</a:t>
            </a:r>
          </a:p>
        </p:txBody>
      </p:sp>
      <p:sp>
        <p:nvSpPr>
          <p:cNvPr id="95" name="TextBox 36"/>
          <p:cNvSpPr txBox="1">
            <a:spLocks noChangeArrowheads="1"/>
          </p:cNvSpPr>
          <p:nvPr/>
        </p:nvSpPr>
        <p:spPr bwMode="auto">
          <a:xfrm>
            <a:off x="6891973" y="2483094"/>
            <a:ext cx="7620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2019.11.30</a:t>
            </a:r>
            <a:endParaRPr kumimoji="0" lang="ko-KR" altLang="en-US" sz="900" b="1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6" name="TextBox 37"/>
          <p:cNvSpPr txBox="1">
            <a:spLocks noChangeArrowheads="1"/>
          </p:cNvSpPr>
          <p:nvPr/>
        </p:nvSpPr>
        <p:spPr bwMode="auto">
          <a:xfrm>
            <a:off x="6876099" y="2879969"/>
            <a:ext cx="7540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가천대학교</a:t>
            </a:r>
          </a:p>
        </p:txBody>
      </p:sp>
      <p:cxnSp>
        <p:nvCxnSpPr>
          <p:cNvPr id="97" name="직선 연결선 27"/>
          <p:cNvCxnSpPr>
            <a:cxnSpLocks noChangeShapeType="1"/>
          </p:cNvCxnSpPr>
          <p:nvPr/>
        </p:nvCxnSpPr>
        <p:spPr bwMode="auto">
          <a:xfrm>
            <a:off x="6852287" y="2352918"/>
            <a:ext cx="879475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그룹 5"/>
          <p:cNvGrpSpPr/>
          <p:nvPr/>
        </p:nvGrpSpPr>
        <p:grpSpPr>
          <a:xfrm>
            <a:off x="4549776" y="1412370"/>
            <a:ext cx="2068750" cy="1176449"/>
            <a:chOff x="4549776" y="1412370"/>
            <a:chExt cx="2068750" cy="1176449"/>
          </a:xfrm>
        </p:grpSpPr>
        <p:cxnSp>
          <p:nvCxnSpPr>
            <p:cNvPr id="71" name="직선 화살표 연결선 14"/>
            <p:cNvCxnSpPr>
              <a:cxnSpLocks noChangeShapeType="1"/>
            </p:cNvCxnSpPr>
            <p:nvPr/>
          </p:nvCxnSpPr>
          <p:spPr bwMode="auto">
            <a:xfrm>
              <a:off x="6492081" y="2588819"/>
              <a:ext cx="126445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연결선 16"/>
            <p:cNvCxnSpPr>
              <a:cxnSpLocks noChangeShapeType="1"/>
            </p:cNvCxnSpPr>
            <p:nvPr/>
          </p:nvCxnSpPr>
          <p:spPr bwMode="auto">
            <a:xfrm>
              <a:off x="4549776" y="1412370"/>
              <a:ext cx="1942305" cy="0"/>
            </a:xfrm>
            <a:prstGeom prst="line">
              <a:avLst/>
            </a:prstGeom>
            <a:noFill/>
            <a:ln w="9525" algn="ctr">
              <a:solidFill>
                <a:srgbClr val="0000CC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8" name="직선 연결선 17"/>
          <p:cNvCxnSpPr>
            <a:cxnSpLocks noChangeShapeType="1"/>
          </p:cNvCxnSpPr>
          <p:nvPr/>
        </p:nvCxnSpPr>
        <p:spPr bwMode="auto">
          <a:xfrm>
            <a:off x="6492081" y="1416452"/>
            <a:ext cx="0" cy="1172367"/>
          </a:xfrm>
          <a:prstGeom prst="line">
            <a:avLst/>
          </a:prstGeom>
          <a:noFill/>
          <a:ln w="9525" algn="ctr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2700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21283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6" name="타원 55"/>
          <p:cNvSpPr/>
          <p:nvPr/>
        </p:nvSpPr>
        <p:spPr bwMode="auto">
          <a:xfrm>
            <a:off x="5274310" y="2009303"/>
            <a:ext cx="1352551" cy="859137"/>
          </a:xfrm>
          <a:prstGeom prst="ellipse">
            <a:avLst/>
          </a:prstGeom>
          <a:solidFill>
            <a:srgbClr val="BE2F13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57" name="TextBox 42"/>
          <p:cNvSpPr txBox="1">
            <a:spLocks noChangeArrowheads="1"/>
          </p:cNvSpPr>
          <p:nvPr/>
        </p:nvSpPr>
        <p:spPr bwMode="auto">
          <a:xfrm>
            <a:off x="5594987" y="2153947"/>
            <a:ext cx="8016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ko-KR" altLang="en-US" sz="1600" dirty="0" err="1">
                <a:solidFill>
                  <a:srgbClr val="0000FF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웹서버</a:t>
            </a:r>
            <a:endParaRPr lang="en-US" altLang="ko-KR" sz="1600" dirty="0">
              <a:solidFill>
                <a:srgbClr val="0000FF"/>
              </a:solidFill>
              <a:latin typeface="HY헤드라인M" panose="02030600000101010101" pitchFamily="18" charset="-127"/>
              <a:cs typeface="Arial" panose="020B0604020202020204" pitchFamily="34" charset="0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굴림"/>
                <a:ea typeface="굴림"/>
                <a:cs typeface="Arial" panose="020B0604020202020204" pitchFamily="34" charset="0"/>
              </a:rPr>
              <a:t>(</a:t>
            </a:r>
            <a:r>
              <a:rPr lang="ko-KR" altLang="en-US" sz="1200" b="1" dirty="0">
                <a:solidFill>
                  <a:srgbClr val="0000FF"/>
                </a:solidFill>
                <a:latin typeface="굴림"/>
                <a:ea typeface="굴림"/>
                <a:cs typeface="Arial" panose="020B0604020202020204" pitchFamily="34" charset="0"/>
              </a:rPr>
              <a:t>쇼핑몰</a:t>
            </a:r>
            <a:r>
              <a:rPr lang="en-US" altLang="ko-KR" sz="1200" b="1" dirty="0">
                <a:solidFill>
                  <a:srgbClr val="0000FF"/>
                </a:solidFill>
                <a:latin typeface="굴림"/>
                <a:ea typeface="굴림"/>
                <a:cs typeface="Arial" panose="020B0604020202020204" pitchFamily="34" charset="0"/>
              </a:rPr>
              <a:t>)</a:t>
            </a:r>
            <a:endParaRPr lang="ko-KR" altLang="en-US" sz="1200" b="1" dirty="0">
              <a:solidFill>
                <a:srgbClr val="0000FF"/>
              </a:solidFill>
              <a:latin typeface="굴림"/>
              <a:ea typeface="굴림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1102203" y="1940659"/>
            <a:ext cx="1165226" cy="1009185"/>
          </a:xfrm>
          <a:prstGeom prst="ellipse">
            <a:avLst/>
          </a:prstGeom>
          <a:solidFill>
            <a:srgbClr val="BE2F13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59" name="TextBox 42"/>
          <p:cNvSpPr txBox="1">
            <a:spLocks noChangeArrowheads="1"/>
          </p:cNvSpPr>
          <p:nvPr/>
        </p:nvSpPr>
        <p:spPr bwMode="auto">
          <a:xfrm>
            <a:off x="1110299" y="2276183"/>
            <a:ext cx="12112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kern="1200" smtClean="0">
                <a:solidFill>
                  <a:srgbClr val="0000FF"/>
                </a:solidFill>
                <a:latin typeface="HY헤드라인M" panose="02030600000101010101" pitchFamily="18" charset="-127"/>
                <a:cs typeface="Arial" panose="020B0604020202020204" pitchFamily="34" charset="0"/>
              </a:rPr>
              <a:t>웹브라우져</a:t>
            </a:r>
            <a:endParaRPr lang="ko-KR" altLang="en-US" sz="1600" kern="1200" smtClean="0">
              <a:solidFill>
                <a:srgbClr val="0000FF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60" name="직사각형 6"/>
          <p:cNvSpPr>
            <a:spLocks noChangeArrowheads="1"/>
          </p:cNvSpPr>
          <p:nvPr/>
        </p:nvSpPr>
        <p:spPr bwMode="auto">
          <a:xfrm>
            <a:off x="5172711" y="2717509"/>
            <a:ext cx="863600" cy="44767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1" name="직사각형 39"/>
          <p:cNvSpPr>
            <a:spLocks noChangeArrowheads="1"/>
          </p:cNvSpPr>
          <p:nvPr/>
        </p:nvSpPr>
        <p:spPr bwMode="auto">
          <a:xfrm>
            <a:off x="5734686" y="3518372"/>
            <a:ext cx="692150" cy="400110"/>
          </a:xfrm>
          <a:prstGeom prst="rect">
            <a:avLst/>
          </a:prstGeom>
          <a:solidFill>
            <a:srgbClr val="4987E3">
              <a:lumMod val="40000"/>
              <a:lumOff val="60000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2" name="직사각형 40"/>
          <p:cNvSpPr>
            <a:spLocks noChangeArrowheads="1"/>
          </p:cNvSpPr>
          <p:nvPr/>
        </p:nvSpPr>
        <p:spPr bwMode="auto">
          <a:xfrm>
            <a:off x="5734686" y="3993330"/>
            <a:ext cx="692150" cy="40011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3" name="직사각형 41"/>
          <p:cNvSpPr>
            <a:spLocks noChangeArrowheads="1"/>
          </p:cNvSpPr>
          <p:nvPr/>
        </p:nvSpPr>
        <p:spPr bwMode="auto">
          <a:xfrm>
            <a:off x="5748973" y="4479925"/>
            <a:ext cx="692150" cy="40011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4" name="직사각형 43"/>
          <p:cNvSpPr>
            <a:spLocks noChangeArrowheads="1"/>
          </p:cNvSpPr>
          <p:nvPr/>
        </p:nvSpPr>
        <p:spPr bwMode="auto">
          <a:xfrm>
            <a:off x="5510848" y="1249834"/>
            <a:ext cx="693738" cy="40011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grpSp>
        <p:nvGrpSpPr>
          <p:cNvPr id="65" name="그룹 31"/>
          <p:cNvGrpSpPr>
            <a:grpSpLocks/>
          </p:cNvGrpSpPr>
          <p:nvPr/>
        </p:nvGrpSpPr>
        <p:grpSpPr bwMode="auto">
          <a:xfrm>
            <a:off x="5604511" y="3160422"/>
            <a:ext cx="144462" cy="504825"/>
            <a:chOff x="4067944" y="4653136"/>
            <a:chExt cx="288032" cy="504056"/>
          </a:xfrm>
        </p:grpSpPr>
        <p:cxnSp>
          <p:nvCxnSpPr>
            <p:cNvPr id="66" name="직선 연결선 28"/>
            <p:cNvCxnSpPr>
              <a:cxnSpLocks noChangeShapeType="1"/>
            </p:cNvCxnSpPr>
            <p:nvPr/>
          </p:nvCxnSpPr>
          <p:spPr bwMode="auto">
            <a:xfrm>
              <a:off x="4067944" y="4653136"/>
              <a:ext cx="0" cy="504056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직선 화살표 연결선 30"/>
            <p:cNvCxnSpPr>
              <a:cxnSpLocks noChangeShapeType="1"/>
            </p:cNvCxnSpPr>
            <p:nvPr/>
          </p:nvCxnSpPr>
          <p:spPr bwMode="auto">
            <a:xfrm>
              <a:off x="4067944" y="5157192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8" name="그룹 46"/>
          <p:cNvGrpSpPr>
            <a:grpSpLocks/>
          </p:cNvGrpSpPr>
          <p:nvPr/>
        </p:nvGrpSpPr>
        <p:grpSpPr bwMode="auto">
          <a:xfrm>
            <a:off x="5518786" y="3173122"/>
            <a:ext cx="215900" cy="1042987"/>
            <a:chOff x="4067944" y="4653136"/>
            <a:chExt cx="288032" cy="504056"/>
          </a:xfrm>
        </p:grpSpPr>
        <p:cxnSp>
          <p:nvCxnSpPr>
            <p:cNvPr id="69" name="직선 연결선 47"/>
            <p:cNvCxnSpPr>
              <a:cxnSpLocks noChangeShapeType="1"/>
            </p:cNvCxnSpPr>
            <p:nvPr/>
          </p:nvCxnSpPr>
          <p:spPr bwMode="auto">
            <a:xfrm>
              <a:off x="4067944" y="4653136"/>
              <a:ext cx="0" cy="504056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직선 화살표 연결선 48"/>
            <p:cNvCxnSpPr>
              <a:cxnSpLocks noChangeShapeType="1"/>
            </p:cNvCxnSpPr>
            <p:nvPr/>
          </p:nvCxnSpPr>
          <p:spPr bwMode="auto">
            <a:xfrm>
              <a:off x="4067944" y="5157192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" name="그룹 49"/>
          <p:cNvGrpSpPr>
            <a:grpSpLocks/>
          </p:cNvGrpSpPr>
          <p:nvPr/>
        </p:nvGrpSpPr>
        <p:grpSpPr bwMode="auto">
          <a:xfrm>
            <a:off x="5436237" y="3160421"/>
            <a:ext cx="287337" cy="1528290"/>
            <a:chOff x="4067944" y="4653136"/>
            <a:chExt cx="288032" cy="504056"/>
          </a:xfrm>
        </p:grpSpPr>
        <p:cxnSp>
          <p:nvCxnSpPr>
            <p:cNvPr id="72" name="직선 연결선 50"/>
            <p:cNvCxnSpPr>
              <a:cxnSpLocks noChangeShapeType="1"/>
            </p:cNvCxnSpPr>
            <p:nvPr/>
          </p:nvCxnSpPr>
          <p:spPr bwMode="auto">
            <a:xfrm>
              <a:off x="4067944" y="4653136"/>
              <a:ext cx="0" cy="504056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직선 화살표 연결선 51"/>
            <p:cNvCxnSpPr>
              <a:cxnSpLocks noChangeShapeType="1"/>
            </p:cNvCxnSpPr>
            <p:nvPr/>
          </p:nvCxnSpPr>
          <p:spPr bwMode="auto">
            <a:xfrm>
              <a:off x="4067944" y="5157192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4" name="직선 연결선 45"/>
          <p:cNvCxnSpPr>
            <a:cxnSpLocks noChangeShapeType="1"/>
          </p:cNvCxnSpPr>
          <p:nvPr/>
        </p:nvCxnSpPr>
        <p:spPr bwMode="auto">
          <a:xfrm>
            <a:off x="2364423" y="2450808"/>
            <a:ext cx="295275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타원 74"/>
          <p:cNvSpPr/>
          <p:nvPr/>
        </p:nvSpPr>
        <p:spPr bwMode="auto">
          <a:xfrm>
            <a:off x="6828474" y="2201243"/>
            <a:ext cx="795919" cy="632878"/>
          </a:xfrm>
          <a:prstGeom prst="ellipse">
            <a:avLst/>
          </a:prstGeom>
          <a:solidFill>
            <a:srgbClr val="BE2F13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76" name="원통 57"/>
          <p:cNvSpPr>
            <a:spLocks noChangeArrowheads="1"/>
          </p:cNvSpPr>
          <p:nvPr/>
        </p:nvSpPr>
        <p:spPr bwMode="auto">
          <a:xfrm>
            <a:off x="7413177" y="1980775"/>
            <a:ext cx="658969" cy="446485"/>
          </a:xfrm>
          <a:prstGeom prst="can">
            <a:avLst>
              <a:gd name="adj" fmla="val 25000"/>
            </a:avLst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grpSp>
        <p:nvGrpSpPr>
          <p:cNvPr id="77" name="그룹 62"/>
          <p:cNvGrpSpPr>
            <a:grpSpLocks/>
          </p:cNvGrpSpPr>
          <p:nvPr/>
        </p:nvGrpSpPr>
        <p:grpSpPr bwMode="auto">
          <a:xfrm flipH="1">
            <a:off x="6445886" y="2842921"/>
            <a:ext cx="887412" cy="1845790"/>
            <a:chOff x="4067944" y="4653136"/>
            <a:chExt cx="288032" cy="504056"/>
          </a:xfrm>
        </p:grpSpPr>
        <p:cxnSp>
          <p:nvCxnSpPr>
            <p:cNvPr id="78" name="직선 연결선 63"/>
            <p:cNvCxnSpPr>
              <a:cxnSpLocks noChangeShapeType="1"/>
            </p:cNvCxnSpPr>
            <p:nvPr/>
          </p:nvCxnSpPr>
          <p:spPr bwMode="auto">
            <a:xfrm>
              <a:off x="4067944" y="4653136"/>
              <a:ext cx="0" cy="504056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직선 화살표 연결선 64"/>
            <p:cNvCxnSpPr>
              <a:cxnSpLocks noChangeShapeType="1"/>
            </p:cNvCxnSpPr>
            <p:nvPr/>
          </p:nvCxnSpPr>
          <p:spPr bwMode="auto">
            <a:xfrm>
              <a:off x="4067944" y="5157192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0" name="그룹 65"/>
          <p:cNvGrpSpPr>
            <a:grpSpLocks/>
          </p:cNvGrpSpPr>
          <p:nvPr/>
        </p:nvGrpSpPr>
        <p:grpSpPr bwMode="auto">
          <a:xfrm flipH="1">
            <a:off x="6459481" y="2835199"/>
            <a:ext cx="806450" cy="1330228"/>
            <a:chOff x="4067944" y="4653136"/>
            <a:chExt cx="288032" cy="504056"/>
          </a:xfrm>
        </p:grpSpPr>
        <p:cxnSp>
          <p:nvCxnSpPr>
            <p:cNvPr id="81" name="직선 연결선 66"/>
            <p:cNvCxnSpPr>
              <a:cxnSpLocks noChangeShapeType="1"/>
            </p:cNvCxnSpPr>
            <p:nvPr/>
          </p:nvCxnSpPr>
          <p:spPr bwMode="auto">
            <a:xfrm>
              <a:off x="4067944" y="4653136"/>
              <a:ext cx="0" cy="504056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직선 화살표 연결선 67"/>
            <p:cNvCxnSpPr>
              <a:cxnSpLocks noChangeShapeType="1"/>
            </p:cNvCxnSpPr>
            <p:nvPr/>
          </p:nvCxnSpPr>
          <p:spPr bwMode="auto">
            <a:xfrm>
              <a:off x="4067944" y="5157192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3" name="그룹 68"/>
          <p:cNvGrpSpPr>
            <a:grpSpLocks/>
          </p:cNvGrpSpPr>
          <p:nvPr/>
        </p:nvGrpSpPr>
        <p:grpSpPr bwMode="auto">
          <a:xfrm flipH="1">
            <a:off x="6431599" y="2839747"/>
            <a:ext cx="728663" cy="852487"/>
            <a:chOff x="4067944" y="4653136"/>
            <a:chExt cx="288032" cy="504056"/>
          </a:xfrm>
        </p:grpSpPr>
        <p:cxnSp>
          <p:nvCxnSpPr>
            <p:cNvPr id="84" name="직선 연결선 69"/>
            <p:cNvCxnSpPr>
              <a:cxnSpLocks noChangeShapeType="1"/>
            </p:cNvCxnSpPr>
            <p:nvPr/>
          </p:nvCxnSpPr>
          <p:spPr bwMode="auto">
            <a:xfrm>
              <a:off x="4067944" y="4653136"/>
              <a:ext cx="0" cy="504056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직선 화살표 연결선 70"/>
            <p:cNvCxnSpPr>
              <a:cxnSpLocks noChangeShapeType="1"/>
            </p:cNvCxnSpPr>
            <p:nvPr/>
          </p:nvCxnSpPr>
          <p:spPr bwMode="auto">
            <a:xfrm>
              <a:off x="4067944" y="5157192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6" name="TextBox 42"/>
          <p:cNvSpPr txBox="1">
            <a:spLocks noChangeArrowheads="1"/>
          </p:cNvSpPr>
          <p:nvPr/>
        </p:nvSpPr>
        <p:spPr bwMode="auto">
          <a:xfrm>
            <a:off x="6906261" y="2361909"/>
            <a:ext cx="7239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smtClean="0">
                <a:solidFill>
                  <a:srgbClr val="0000FF"/>
                </a:solidFill>
                <a:latin typeface="HY헤드라인M" panose="02030600000101010101" pitchFamily="18" charset="-127"/>
              </a:rPr>
              <a:t>DBMS</a:t>
            </a:r>
            <a:endParaRPr lang="ko-KR" altLang="en-US" sz="1600" kern="1200" smtClean="0">
              <a:solidFill>
                <a:srgbClr val="0000FF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87" name="직사각형 76"/>
          <p:cNvSpPr>
            <a:spLocks noChangeArrowheads="1"/>
          </p:cNvSpPr>
          <p:nvPr/>
        </p:nvSpPr>
        <p:spPr bwMode="auto">
          <a:xfrm>
            <a:off x="5426711" y="1191097"/>
            <a:ext cx="692150" cy="40011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8" name="직사각형 77"/>
          <p:cNvSpPr>
            <a:spLocks noChangeArrowheads="1"/>
          </p:cNvSpPr>
          <p:nvPr/>
        </p:nvSpPr>
        <p:spPr bwMode="auto">
          <a:xfrm>
            <a:off x="5331462" y="1097434"/>
            <a:ext cx="693737" cy="40011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9" name="직사각형 78"/>
          <p:cNvSpPr>
            <a:spLocks noChangeArrowheads="1"/>
          </p:cNvSpPr>
          <p:nvPr/>
        </p:nvSpPr>
        <p:spPr bwMode="auto">
          <a:xfrm>
            <a:off x="5258436" y="1019647"/>
            <a:ext cx="692150" cy="40011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grpSp>
        <p:nvGrpSpPr>
          <p:cNvPr id="90" name="그룹 79"/>
          <p:cNvGrpSpPr>
            <a:grpSpLocks/>
          </p:cNvGrpSpPr>
          <p:nvPr/>
        </p:nvGrpSpPr>
        <p:grpSpPr bwMode="auto">
          <a:xfrm rot="16200000" flipH="1">
            <a:off x="6363336" y="1252246"/>
            <a:ext cx="711200" cy="968375"/>
            <a:chOff x="4067944" y="4653136"/>
            <a:chExt cx="288032" cy="504056"/>
          </a:xfrm>
        </p:grpSpPr>
        <p:cxnSp>
          <p:nvCxnSpPr>
            <p:cNvPr id="91" name="직선 연결선 80"/>
            <p:cNvCxnSpPr>
              <a:cxnSpLocks noChangeShapeType="1"/>
            </p:cNvCxnSpPr>
            <p:nvPr/>
          </p:nvCxnSpPr>
          <p:spPr bwMode="auto">
            <a:xfrm>
              <a:off x="4067944" y="4653136"/>
              <a:ext cx="0" cy="504056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직선 화살표 연결선 81"/>
            <p:cNvCxnSpPr>
              <a:cxnSpLocks noChangeShapeType="1"/>
            </p:cNvCxnSpPr>
            <p:nvPr/>
          </p:nvCxnSpPr>
          <p:spPr bwMode="auto">
            <a:xfrm>
              <a:off x="4067944" y="5157192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3" name="직선 연결선 82"/>
          <p:cNvCxnSpPr>
            <a:cxnSpLocks noChangeShapeType="1"/>
          </p:cNvCxnSpPr>
          <p:nvPr/>
        </p:nvCxnSpPr>
        <p:spPr bwMode="auto">
          <a:xfrm>
            <a:off x="2364423" y="2373021"/>
            <a:ext cx="295275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Box 42"/>
          <p:cNvSpPr txBox="1">
            <a:spLocks noChangeArrowheads="1"/>
          </p:cNvSpPr>
          <p:nvPr/>
        </p:nvSpPr>
        <p:spPr bwMode="auto">
          <a:xfrm>
            <a:off x="3372487" y="2226972"/>
            <a:ext cx="1042987" cy="339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REST  API</a:t>
            </a:r>
            <a:endParaRPr kumimoji="0" lang="ko-KR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5" name="직선 화살표 연결선 61"/>
          <p:cNvCxnSpPr>
            <a:cxnSpLocks noChangeShapeType="1"/>
          </p:cNvCxnSpPr>
          <p:nvPr/>
        </p:nvCxnSpPr>
        <p:spPr bwMode="auto">
          <a:xfrm>
            <a:off x="5604511" y="1677516"/>
            <a:ext cx="0" cy="3317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TextBox 14335"/>
          <p:cNvSpPr txBox="1">
            <a:spLocks noChangeArrowheads="1"/>
          </p:cNvSpPr>
          <p:nvPr/>
        </p:nvSpPr>
        <p:spPr bwMode="auto">
          <a:xfrm>
            <a:off x="7439661" y="1434809"/>
            <a:ext cx="11604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서비스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DB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예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DB)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7" name="TextBox 14336"/>
          <p:cNvSpPr txBox="1">
            <a:spLocks noChangeArrowheads="1"/>
          </p:cNvSpPr>
          <p:nvPr/>
        </p:nvSpPr>
        <p:spPr bwMode="auto">
          <a:xfrm flipH="1">
            <a:off x="4142423" y="2952459"/>
            <a:ext cx="1409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</a:t>
            </a:r>
            <a:r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ontroller</a:t>
            </a:r>
            <a:endParaRPr kumimoji="0" lang="ko-KR" altLang="en-US" sz="1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8" name="TextBox 88"/>
          <p:cNvSpPr txBox="1">
            <a:spLocks noChangeArrowheads="1"/>
          </p:cNvSpPr>
          <p:nvPr/>
        </p:nvSpPr>
        <p:spPr bwMode="auto">
          <a:xfrm flipH="1">
            <a:off x="5845812" y="3157247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</a:t>
            </a:r>
            <a:r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odel</a:t>
            </a:r>
            <a:endParaRPr kumimoji="0" lang="ko-KR" altLang="en-US" sz="1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9" name="TextBox 89"/>
          <p:cNvSpPr txBox="1">
            <a:spLocks noChangeArrowheads="1"/>
          </p:cNvSpPr>
          <p:nvPr/>
        </p:nvSpPr>
        <p:spPr bwMode="auto">
          <a:xfrm flipH="1">
            <a:off x="5172712" y="648997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V</a:t>
            </a:r>
            <a:r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iew</a:t>
            </a:r>
            <a:endParaRPr kumimoji="0" lang="ko-KR" altLang="en-US" sz="1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 flipH="1">
            <a:off x="5848987" y="3495384"/>
            <a:ext cx="547687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굴림"/>
                <a:ea typeface="굴림"/>
              </a:rPr>
              <a:t>회원</a:t>
            </a:r>
            <a:endParaRPr lang="en-US" altLang="ko-KR" sz="1200" kern="1200" dirty="0">
              <a:solidFill>
                <a:srgbClr val="000000">
                  <a:lumMod val="50000"/>
                  <a:lumOff val="50000"/>
                </a:srgbClr>
              </a:solidFill>
              <a:latin typeface="굴림"/>
              <a:ea typeface="굴림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굴림"/>
                <a:ea typeface="굴림"/>
              </a:rPr>
              <a:t>기능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5848987" y="3957643"/>
            <a:ext cx="54768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굴림"/>
                <a:ea typeface="굴림"/>
              </a:rPr>
              <a:t>제품</a:t>
            </a:r>
            <a:endParaRPr lang="en-US" altLang="ko-KR" sz="1200" kern="1200" dirty="0">
              <a:solidFill>
                <a:srgbClr val="000000">
                  <a:lumMod val="50000"/>
                  <a:lumOff val="50000"/>
                </a:srgbClr>
              </a:solidFill>
              <a:latin typeface="굴림"/>
              <a:ea typeface="굴림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굴림"/>
                <a:ea typeface="굴림"/>
              </a:rPr>
              <a:t>기능</a:t>
            </a:r>
          </a:p>
        </p:txBody>
      </p:sp>
      <p:sp>
        <p:nvSpPr>
          <p:cNvPr id="102" name="TextBox 101"/>
          <p:cNvSpPr txBox="1"/>
          <p:nvPr/>
        </p:nvSpPr>
        <p:spPr>
          <a:xfrm flipH="1">
            <a:off x="5810886" y="4461699"/>
            <a:ext cx="717550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kern="1200">
                <a:solidFill>
                  <a:srgbClr val="000000">
                    <a:lumMod val="50000"/>
                    <a:lumOff val="50000"/>
                  </a:srgbClr>
                </a:solidFill>
                <a:latin typeface="굴림"/>
                <a:ea typeface="굴림"/>
              </a:rPr>
              <a:t>게시판기능</a:t>
            </a:r>
            <a:endParaRPr lang="ko-KR" altLang="en-US" sz="1100" kern="1200" dirty="0">
              <a:solidFill>
                <a:srgbClr val="000000">
                  <a:lumMod val="50000"/>
                  <a:lumOff val="5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944361" y="3195347"/>
            <a:ext cx="647700" cy="261937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DB API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5314013" y="2016177"/>
            <a:ext cx="312024" cy="352269"/>
          </a:xfrm>
          <a:custGeom>
            <a:avLst/>
            <a:gdLst>
              <a:gd name="connsiteX0" fmla="*/ 307299 w 312024"/>
              <a:gd name="connsiteY0" fmla="*/ 0 h 352269"/>
              <a:gd name="connsiteX1" fmla="*/ 269823 w 312024"/>
              <a:gd name="connsiteY1" fmla="*/ 172387 h 352269"/>
              <a:gd name="connsiteX2" fmla="*/ 0 w 312024"/>
              <a:gd name="connsiteY2" fmla="*/ 352269 h 3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024" h="352269">
                <a:moveTo>
                  <a:pt x="307299" y="0"/>
                </a:moveTo>
                <a:cubicBezTo>
                  <a:pt x="314169" y="56838"/>
                  <a:pt x="321039" y="113676"/>
                  <a:pt x="269823" y="172387"/>
                </a:cubicBezTo>
                <a:cubicBezTo>
                  <a:pt x="218607" y="231098"/>
                  <a:pt x="109303" y="291683"/>
                  <a:pt x="0" y="352269"/>
                </a:cubicBezTo>
              </a:path>
            </a:pathLst>
          </a:custGeom>
          <a:noFill/>
          <a:ln w="6350" cap="flat">
            <a:solidFill>
              <a:srgbClr val="FF0000"/>
            </a:solidFill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6984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0750" y="2533650"/>
            <a:ext cx="6591300" cy="4000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02. </a:t>
            </a:r>
            <a:r>
              <a:rPr lang="ko-KR" altLang="en-US" sz="1800" b="1" dirty="0" smtClean="0"/>
              <a:t>개발환경 구축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21283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개발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F17C76-5602-438B-AD33-53ECD998D161}"/>
              </a:ext>
            </a:extLst>
          </p:cNvPr>
          <p:cNvSpPr/>
          <p:nvPr/>
        </p:nvSpPr>
        <p:spPr>
          <a:xfrm>
            <a:off x="2947633" y="1647485"/>
            <a:ext cx="5724177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80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쇼핑몰 웹사이트 구축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구축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(Node.js/Express, 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Bootstrap, jQuery, Atom)</a:t>
            </a:r>
            <a:endParaRPr lang="ko-KR" alt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개발사례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샘플기능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미션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완성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8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018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환경 구조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058479" y="1897573"/>
            <a:ext cx="6931278" cy="194421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rgbClr val="FF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55475" y="413041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400" kern="120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내부망접속</a:t>
            </a:r>
            <a:endParaRPr lang="ko-KR" altLang="en-US" sz="14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58479" y="3841789"/>
            <a:ext cx="1402401" cy="591075"/>
            <a:chOff x="1058479" y="3841789"/>
            <a:chExt cx="1402401" cy="855233"/>
          </a:xfrm>
        </p:grpSpPr>
        <p:cxnSp>
          <p:nvCxnSpPr>
            <p:cNvPr id="106" name="직선 연결선 105"/>
            <p:cNvCxnSpPr/>
            <p:nvPr/>
          </p:nvCxnSpPr>
          <p:spPr>
            <a:xfrm>
              <a:off x="1058479" y="4697022"/>
              <a:ext cx="1402401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2460880" y="3841789"/>
              <a:ext cx="0" cy="85523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cxnSp>
        <p:nvCxnSpPr>
          <p:cNvPr id="109" name="직선 연결선 108"/>
          <p:cNvCxnSpPr/>
          <p:nvPr/>
        </p:nvCxnSpPr>
        <p:spPr>
          <a:xfrm>
            <a:off x="1058479" y="3435379"/>
            <a:ext cx="6931278" cy="1475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2681813" y="3450129"/>
            <a:ext cx="44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ko-KR" sz="18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Operating System, Networks</a:t>
            </a:r>
            <a:endParaRPr lang="ko-KR" altLang="en-US" sz="18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978500" y="1620199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400" b="1" kern="1200" dirty="0" err="1" smtClean="0">
                <a:solidFill>
                  <a:srgbClr val="0000CC"/>
                </a:solidFill>
                <a:latin typeface="맑은 고딕"/>
                <a:ea typeface="맑은 고딕" panose="020B0503020000020004" pitchFamily="50" charset="-127"/>
              </a:rPr>
              <a:t>클라우드서버</a:t>
            </a:r>
            <a:endParaRPr lang="ko-KR" altLang="en-US" sz="1400" b="1" kern="1200" dirty="0">
              <a:solidFill>
                <a:srgbClr val="0000CC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281311" y="2085381"/>
            <a:ext cx="981880" cy="86409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2333149" y="2099490"/>
            <a:ext cx="981880" cy="86409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4302370" y="2084470"/>
            <a:ext cx="981880" cy="86409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685016" y="2787307"/>
            <a:ext cx="452894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16" name="타원 115"/>
          <p:cNvSpPr/>
          <p:nvPr/>
        </p:nvSpPr>
        <p:spPr>
          <a:xfrm>
            <a:off x="1592231" y="2859315"/>
            <a:ext cx="144016" cy="104271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FF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744359" y="2899060"/>
            <a:ext cx="144016" cy="104271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FF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4691584" y="2862633"/>
            <a:ext cx="144016" cy="104271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FF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440105" y="228416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쇼핑몰</a:t>
            </a:r>
            <a:endParaRPr lang="en-US" altLang="ko-KR" sz="1200" kern="120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서버</a:t>
            </a:r>
            <a:r>
              <a:rPr lang="en-US" altLang="ko-KR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lang="ko-KR" altLang="en-US" sz="12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574220" y="29777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ko-KR" sz="1400" kern="1200" dirty="0" smtClean="0">
                <a:solidFill>
                  <a:srgbClr val="0000CC"/>
                </a:solidFill>
                <a:latin typeface="맑은 고딕"/>
                <a:ea typeface="맑은 고딕" panose="020B0503020000020004" pitchFamily="50" charset="-127"/>
              </a:rPr>
              <a:t>65001</a:t>
            </a:r>
            <a:endParaRPr lang="ko-KR" altLang="en-US" sz="1400" kern="1200" dirty="0">
              <a:solidFill>
                <a:srgbClr val="0000CC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612661" y="298175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ko-KR" sz="1400" kern="1200" dirty="0" smtClean="0">
                <a:solidFill>
                  <a:srgbClr val="0000CC"/>
                </a:solidFill>
                <a:latin typeface="맑은 고딕"/>
                <a:ea typeface="맑은 고딕" panose="020B0503020000020004" pitchFamily="50" charset="-127"/>
              </a:rPr>
              <a:t>65002</a:t>
            </a:r>
            <a:endParaRPr lang="ko-KR" altLang="en-US" sz="1400" kern="1200" dirty="0">
              <a:solidFill>
                <a:srgbClr val="0000CC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603255" y="299768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ko-KR" sz="1400" kern="1200" dirty="0" smtClean="0">
                <a:solidFill>
                  <a:srgbClr val="0000CC"/>
                </a:solidFill>
                <a:latin typeface="맑은 고딕"/>
                <a:ea typeface="맑은 고딕" panose="020B0503020000020004" pitchFamily="50" charset="-127"/>
              </a:rPr>
              <a:t>65033</a:t>
            </a:r>
            <a:endParaRPr lang="ko-KR" altLang="en-US" sz="1400" kern="1200" dirty="0">
              <a:solidFill>
                <a:srgbClr val="0000CC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5417576" y="2084470"/>
            <a:ext cx="981880" cy="86409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5806790" y="2862633"/>
            <a:ext cx="144016" cy="104271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FF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718461" y="299768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ko-KR" sz="1400" kern="1200" dirty="0" smtClean="0">
                <a:solidFill>
                  <a:srgbClr val="0000CC"/>
                </a:solidFill>
                <a:latin typeface="맑은 고딕"/>
                <a:ea typeface="맑은 고딕" panose="020B0503020000020004" pitchFamily="50" charset="-127"/>
              </a:rPr>
              <a:t>65034</a:t>
            </a:r>
            <a:endParaRPr lang="ko-KR" altLang="en-US" sz="1400" kern="1200" dirty="0">
              <a:solidFill>
                <a:srgbClr val="0000CC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029104" y="447098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400" kern="120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외부망접속</a:t>
            </a:r>
            <a:endParaRPr lang="ko-KR" altLang="en-US" sz="14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1032108" y="3856003"/>
            <a:ext cx="1644796" cy="917432"/>
            <a:chOff x="1058479" y="3841789"/>
            <a:chExt cx="1402401" cy="855233"/>
          </a:xfrm>
        </p:grpSpPr>
        <p:cxnSp>
          <p:nvCxnSpPr>
            <p:cNvPr id="132" name="직선 연결선 131"/>
            <p:cNvCxnSpPr/>
            <p:nvPr/>
          </p:nvCxnSpPr>
          <p:spPr>
            <a:xfrm>
              <a:off x="1058479" y="4697022"/>
              <a:ext cx="1402401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3" name="직선 화살표 연결선 132"/>
            <p:cNvCxnSpPr/>
            <p:nvPr/>
          </p:nvCxnSpPr>
          <p:spPr>
            <a:xfrm flipV="1">
              <a:off x="2460880" y="3841789"/>
              <a:ext cx="0" cy="85523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134" name="TextBox 133"/>
          <p:cNvSpPr txBox="1"/>
          <p:nvPr/>
        </p:nvSpPr>
        <p:spPr>
          <a:xfrm>
            <a:off x="2479813" y="231083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쇼핑몰</a:t>
            </a:r>
            <a:endParaRPr lang="en-US" altLang="ko-KR" sz="1200" kern="120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서버</a:t>
            </a:r>
            <a:r>
              <a:rPr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lang="ko-KR" altLang="en-US" sz="12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440426" y="2297809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쇼핑몰</a:t>
            </a:r>
            <a:endParaRPr lang="en-US" altLang="ko-KR" sz="1200" kern="120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서버</a:t>
            </a:r>
            <a:r>
              <a:rPr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endParaRPr lang="ko-KR" altLang="en-US" sz="12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577147" y="2280626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쇼핑몰</a:t>
            </a:r>
            <a:endParaRPr lang="en-US" altLang="ko-KR" sz="1200" kern="120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ko-KR" altLang="en-US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서버</a:t>
            </a:r>
            <a:r>
              <a:rPr lang="en-US" altLang="ko-KR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n</a:t>
            </a:r>
            <a:endParaRPr lang="ko-KR" altLang="en-US" sz="12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6831797" y="2117657"/>
            <a:ext cx="981880" cy="86409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80377" y="2425058"/>
            <a:ext cx="906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kern="12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DATABASE</a:t>
            </a:r>
            <a:endParaRPr lang="ko-KR" altLang="en-US" sz="1200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" name="순서도: 자기 디스크 3"/>
          <p:cNvSpPr/>
          <p:nvPr/>
        </p:nvSpPr>
        <p:spPr>
          <a:xfrm>
            <a:off x="7333450" y="2787307"/>
            <a:ext cx="492290" cy="278182"/>
          </a:xfrm>
          <a:prstGeom prst="flowChartMagneticDisk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6474342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클라우드서버접속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878865" y="1363731"/>
            <a:ext cx="3695509" cy="3465995"/>
            <a:chOff x="4219298" y="1442157"/>
            <a:chExt cx="4450021" cy="4302343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298" y="1442157"/>
              <a:ext cx="4450021" cy="4302343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5796136" y="2348880"/>
              <a:ext cx="1656184" cy="3773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940152" y="2519375"/>
              <a:ext cx="757064" cy="123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08190" y="2457819"/>
              <a:ext cx="1006066" cy="267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192.9.80.96</a:t>
              </a:r>
              <a:endParaRPr lang="ko-KR" altLang="en-US" sz="1000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47820" y="1508946"/>
            <a:ext cx="302477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5475" lvl="1" indent="-168275" algn="l" defTabSz="914400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</a:t>
            </a:r>
            <a:r>
              <a:rPr lang="en-US" altLang="ko-KR" sz="1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: </a:t>
            </a:r>
            <a:r>
              <a:rPr lang="en-US" altLang="ko-KR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192.9.80.96</a:t>
            </a:r>
          </a:p>
          <a:p>
            <a:pPr marL="625475" lvl="1" indent="-168275" algn="l" defTabSz="914400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en-US" altLang="ko-KR" sz="1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: </a:t>
            </a:r>
            <a:r>
              <a:rPr lang="en-US" altLang="ko-KR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203.249.127.60</a:t>
            </a:r>
            <a:endParaRPr lang="en-US" altLang="ko-KR" sz="1400" kern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5475" lvl="1" indent="-168275" algn="l" defTabSz="914400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오픈 포트 </a:t>
            </a:r>
            <a:r>
              <a:rPr lang="en-US" altLang="ko-KR" sz="1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457200" lvl="1" algn="l" defTabSz="914400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sz="1400" kern="12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</a:t>
            </a:r>
            <a:r>
              <a:rPr lang="en-US" altLang="ko-KR" sz="1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(22</a:t>
            </a:r>
            <a:r>
              <a:rPr lang="en-US" altLang="ko-KR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457200" lvl="1" algn="l" defTabSz="914400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ftp(21)</a:t>
            </a:r>
            <a:endParaRPr lang="en-US" altLang="ko-KR" sz="1400" kern="12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algn="l" defTabSz="914400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개인별</a:t>
            </a:r>
            <a:r>
              <a:rPr lang="en-US" altLang="ko-KR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전용계정</a:t>
            </a:r>
            <a:r>
              <a:rPr lang="ko-KR" altLang="en-US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포트</a:t>
            </a:r>
            <a:r>
              <a:rPr lang="en-US" altLang="ko-KR" sz="1400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kern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730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01" y="1273628"/>
            <a:ext cx="3289018" cy="284490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직사각형 23">
            <a:hlinkClick r:id="rId4"/>
          </p:cNvPr>
          <p:cNvSpPr/>
          <p:nvPr/>
        </p:nvSpPr>
        <p:spPr>
          <a:xfrm>
            <a:off x="835148" y="970681"/>
            <a:ext cx="365847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200" dirty="0" smtClean="0">
                <a:solidFill>
                  <a:srgbClr val="FF0000"/>
                </a:solidFill>
              </a:rPr>
              <a:t>https://insights.stackoverflow.com/survey/2019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2697" y="286346"/>
            <a:ext cx="2984862" cy="478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/>
              <a:t>기술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131" y="1273628"/>
            <a:ext cx="3675720" cy="1521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132" y="2879403"/>
            <a:ext cx="3675720" cy="199162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39" y="3531335"/>
            <a:ext cx="3392084" cy="133969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821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Node.JS/Express 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설치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0600" y="1457668"/>
            <a:ext cx="3790950" cy="394529"/>
          </a:xfrm>
          <a:prstGeom prst="rect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990600" y="1485552"/>
            <a:ext cx="7127875" cy="3155896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  <a:cs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7" name="TextBox 2"/>
          <p:cNvSpPr txBox="1">
            <a:spLocks noChangeArrowheads="1"/>
          </p:cNvSpPr>
          <p:nvPr/>
        </p:nvSpPr>
        <p:spPr bwMode="auto">
          <a:xfrm>
            <a:off x="990600" y="1534764"/>
            <a:ext cx="6566093" cy="319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$ </a:t>
            </a:r>
            <a:r>
              <a:rPr lang="en-US" altLang="ko-KR" sz="1600" kern="120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su</a:t>
            </a: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   -</a:t>
            </a: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# </a:t>
            </a:r>
            <a:r>
              <a:rPr lang="en-US" altLang="ko-KR" sz="1600" kern="120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wget</a:t>
            </a: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  https://nodejs.org/dist/v10.15.3/node-v10.15.3-linux-x64.tar.xz </a:t>
            </a: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# tar  -</a:t>
            </a:r>
            <a:r>
              <a:rPr lang="en-US" altLang="ko-KR" sz="1600" kern="120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xvf</a:t>
            </a: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   node-v10.15.3-linux-x64.tar.xz </a:t>
            </a: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# cd   node-v10.15.3-linux-x64 </a:t>
            </a: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# </a:t>
            </a:r>
            <a:r>
              <a:rPr lang="en-US" altLang="ko-KR" sz="1600" kern="120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cp</a:t>
            </a: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   -R   *   /</a:t>
            </a:r>
            <a:r>
              <a:rPr lang="en-US" altLang="ko-KR" sz="1600" kern="120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usr</a:t>
            </a:r>
            <a:endParaRPr lang="en-US" altLang="ko-KR" sz="1600" kern="120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# exit</a:t>
            </a: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$ node  -v</a:t>
            </a: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kern="1200" dirty="0" smtClean="0">
                <a:solidFill>
                  <a:srgbClr val="FF0000"/>
                </a:solidFill>
                <a:ea typeface="굴림" panose="020B0600000101010101" pitchFamily="50" charset="-127"/>
              </a:rPr>
              <a:t>v10.15.3</a:t>
            </a: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5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$ </a:t>
            </a:r>
            <a:r>
              <a:rPr lang="en-US" altLang="ko-KR" sz="1500" kern="120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npm</a:t>
            </a:r>
            <a:r>
              <a:rPr lang="en-US" altLang="ko-KR" sz="1500" kern="1200" dirty="0" smtClean="0">
                <a:solidFill>
                  <a:srgbClr val="000000"/>
                </a:solidFill>
                <a:ea typeface="굴림" panose="020B0600000101010101" pitchFamily="50" charset="-127"/>
              </a:rPr>
              <a:t>   -v</a:t>
            </a: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kern="1200" dirty="0" smtClean="0">
                <a:solidFill>
                  <a:srgbClr val="FF0000"/>
                </a:solidFill>
                <a:ea typeface="굴림" panose="020B0600000101010101" pitchFamily="50" charset="-127"/>
              </a:rPr>
              <a:t>6.4.1</a:t>
            </a:r>
          </a:p>
          <a:p>
            <a:pPr algn="l" defTabSz="914400" eaLnBrk="0" fontAlgn="base">
              <a:lnSpc>
                <a:spcPts val="22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500" kern="1200" dirty="0">
                <a:solidFill>
                  <a:srgbClr val="000000"/>
                </a:solidFill>
                <a:ea typeface="굴림" panose="020B0600000101010101" pitchFamily="50" charset="-127"/>
              </a:rPr>
              <a:t>$</a:t>
            </a:r>
            <a:endParaRPr lang="en-US" altLang="ko-KR" sz="1500" kern="120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10046" y="2797716"/>
            <a:ext cx="2527782" cy="1932118"/>
            <a:chOff x="6110046" y="2797716"/>
            <a:chExt cx="2527782" cy="1932118"/>
          </a:xfrm>
        </p:grpSpPr>
        <p:pic>
          <p:nvPicPr>
            <p:cNvPr id="1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046" y="2797716"/>
              <a:ext cx="2527782" cy="193211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2"/>
            <p:cNvSpPr txBox="1">
              <a:spLocks noChangeArrowheads="1"/>
            </p:cNvSpPr>
            <p:nvPr/>
          </p:nvSpPr>
          <p:spPr bwMode="auto">
            <a:xfrm>
              <a:off x="6152035" y="3092476"/>
              <a:ext cx="1752403" cy="2616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9pPr>
            </a:lstStyle>
            <a:p>
              <a:pPr marL="0" marR="0" lvl="0" indent="0" algn="l" defTabSz="914400" eaLnBrk="0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Index of /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dist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/v10.15.3     </a:t>
              </a:r>
              <a:endPara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</p:grpSp>
      <p:pic>
        <p:nvPicPr>
          <p:cNvPr id="20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2" y="2994181"/>
            <a:ext cx="1834716" cy="173565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9634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외부모듈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확장설치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설치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038567" y="1643002"/>
            <a:ext cx="3529012" cy="2609971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4" name="TextBox 65"/>
          <p:cNvSpPr txBox="1">
            <a:spLocks noChangeArrowheads="1"/>
          </p:cNvSpPr>
          <p:nvPr/>
        </p:nvSpPr>
        <p:spPr bwMode="auto">
          <a:xfrm>
            <a:off x="1067142" y="1668402"/>
            <a:ext cx="2781531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$ cd  </a:t>
            </a:r>
            <a:r>
              <a:rPr lang="en-US" altLang="ko-KR" sz="1400" kern="1200" dirty="0" smtClean="0">
                <a:solidFill>
                  <a:srgbClr val="000000"/>
                </a:solidFill>
              </a:rPr>
              <a:t>g-bridge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$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pwd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/home/20190000/g-bridge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$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npm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install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algn="l" defTabSz="914400" eaLnBrk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$ </a:t>
            </a:r>
            <a:r>
              <a:rPr lang="en-US" altLang="ko-KR" sz="1400" dirty="0" err="1" smtClean="0"/>
              <a:t>npm</a:t>
            </a:r>
            <a:r>
              <a:rPr lang="en-US" altLang="ko-KR" sz="1400" dirty="0" smtClean="0"/>
              <a:t>   </a:t>
            </a:r>
            <a:r>
              <a:rPr lang="en-US" altLang="ko-KR" sz="1400" kern="1200" dirty="0" smtClean="0">
                <a:solidFill>
                  <a:srgbClr val="0000FF"/>
                </a:solidFill>
              </a:rPr>
              <a:t>install   </a:t>
            </a:r>
            <a:r>
              <a:rPr lang="en-US" altLang="ko-KR" sz="1400" kern="1200" dirty="0" smtClean="0">
                <a:solidFill>
                  <a:srgbClr val="00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express </a:t>
            </a:r>
          </a:p>
          <a:p>
            <a:pPr lvl="0" algn="l" defTabSz="914400" eaLnBrk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kern="1200" dirty="0">
                <a:solidFill>
                  <a:srgbClr val="000000"/>
                </a:solidFill>
              </a:rPr>
              <a:t>$</a:t>
            </a:r>
            <a:r>
              <a:rPr lang="en-US" altLang="ko-KR" sz="1400" kern="1200" dirty="0">
                <a:solidFill>
                  <a:srgbClr val="FF0000"/>
                </a:solidFill>
              </a:rPr>
              <a:t> </a:t>
            </a:r>
            <a:r>
              <a:rPr lang="en-US" altLang="ko-KR" sz="1400" kern="1200" dirty="0" err="1">
                <a:solidFill>
                  <a:srgbClr val="000000"/>
                </a:solidFill>
              </a:rPr>
              <a:t>npm</a:t>
            </a:r>
            <a:r>
              <a:rPr lang="en-US" altLang="ko-KR" sz="1400" kern="1200" dirty="0">
                <a:solidFill>
                  <a:srgbClr val="000000"/>
                </a:solidFill>
              </a:rPr>
              <a:t>   </a:t>
            </a:r>
            <a:r>
              <a:rPr lang="en-US" altLang="ko-KR" sz="1400" kern="1200" dirty="0">
                <a:solidFill>
                  <a:srgbClr val="0000FF"/>
                </a:solidFill>
              </a:rPr>
              <a:t>install</a:t>
            </a:r>
            <a:r>
              <a:rPr lang="en-US" altLang="ko-KR" sz="1400" kern="1200" dirty="0">
                <a:solidFill>
                  <a:srgbClr val="000000"/>
                </a:solidFill>
              </a:rPr>
              <a:t>  </a:t>
            </a:r>
            <a:r>
              <a:rPr lang="en-US" altLang="ko-KR" sz="1400" kern="1200" dirty="0" smtClean="0">
                <a:solidFill>
                  <a:srgbClr val="FF0000"/>
                </a:solidFill>
              </a:rPr>
              <a:t>  cookie-parser</a:t>
            </a:r>
            <a:endParaRPr lang="en-US" altLang="ko-KR" sz="1400" kern="1200" dirty="0">
              <a:solidFill>
                <a:srgbClr val="FF0000"/>
              </a:solidFill>
            </a:endParaRPr>
          </a:p>
          <a:p>
            <a:pPr algn="l" defTabSz="914400" eaLnBrk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$ </a:t>
            </a:r>
            <a:r>
              <a:rPr lang="en-US" altLang="ko-KR" sz="1400" dirty="0" err="1"/>
              <a:t>npm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kern="1200" dirty="0" smtClean="0">
                <a:solidFill>
                  <a:srgbClr val="0000FF"/>
                </a:solidFill>
              </a:rPr>
              <a:t>install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/>
              <a:t>   </a:t>
            </a:r>
            <a:r>
              <a:rPr lang="en-US" altLang="ko-KR" sz="1400" dirty="0" smtClean="0">
                <a:solidFill>
                  <a:srgbClr val="FF0000"/>
                </a:solidFill>
              </a:rPr>
              <a:t>body-parser</a:t>
            </a:r>
          </a:p>
          <a:p>
            <a:pPr algn="l" defTabSz="914400" eaLnBrk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kern="1200" dirty="0" smtClean="0">
                <a:solidFill>
                  <a:srgbClr val="000000"/>
                </a:solidFill>
              </a:rPr>
              <a:t>$</a:t>
            </a:r>
            <a:r>
              <a:rPr lang="en-US" altLang="ko-KR" sz="1400" kern="12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kern="1200" dirty="0" err="1">
                <a:solidFill>
                  <a:srgbClr val="000000"/>
                </a:solidFill>
              </a:rPr>
              <a:t>npm</a:t>
            </a:r>
            <a:r>
              <a:rPr lang="en-US" altLang="ko-KR" sz="1400" kern="1200" dirty="0">
                <a:solidFill>
                  <a:srgbClr val="000000"/>
                </a:solidFill>
              </a:rPr>
              <a:t>   </a:t>
            </a:r>
            <a:r>
              <a:rPr lang="en-US" altLang="ko-KR" sz="1400" kern="1200" dirty="0">
                <a:solidFill>
                  <a:srgbClr val="0000FF"/>
                </a:solidFill>
              </a:rPr>
              <a:t>install</a:t>
            </a:r>
            <a:r>
              <a:rPr lang="en-US" altLang="ko-KR" sz="1400" kern="1200" dirty="0">
                <a:solidFill>
                  <a:srgbClr val="000000"/>
                </a:solidFill>
              </a:rPr>
              <a:t>   </a:t>
            </a:r>
            <a:r>
              <a:rPr lang="en-US" altLang="ko-KR" sz="1400" kern="1200" dirty="0" smtClean="0">
                <a:solidFill>
                  <a:srgbClr val="000000"/>
                </a:solidFill>
              </a:rPr>
              <a:t> </a:t>
            </a:r>
            <a:r>
              <a:rPr lang="en-US" altLang="ko-KR" sz="1400" kern="1200" dirty="0" smtClean="0">
                <a:solidFill>
                  <a:srgbClr val="FF0000"/>
                </a:solidFill>
              </a:rPr>
              <a:t>express-session</a:t>
            </a:r>
          </a:p>
          <a:p>
            <a:pPr lvl="0" algn="l" defTabSz="914400" eaLnBrk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dirty="0" smtClean="0"/>
              <a:t>$ </a:t>
            </a:r>
            <a:r>
              <a:rPr lang="en-US" altLang="ko-KR" sz="1400" dirty="0" err="1"/>
              <a:t>npm</a:t>
            </a:r>
            <a:r>
              <a:rPr lang="en-US" altLang="ko-KR" sz="1400" dirty="0"/>
              <a:t> 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kern="1200" dirty="0" err="1" smtClean="0">
                <a:solidFill>
                  <a:srgbClr val="0000FF"/>
                </a:solidFill>
              </a:rPr>
              <a:t>nstall</a:t>
            </a:r>
            <a:r>
              <a:rPr lang="en-US" altLang="ko-KR" sz="1400" kern="1200" dirty="0" smtClean="0">
                <a:solidFill>
                  <a:srgbClr val="000000"/>
                </a:solidFill>
              </a:rPr>
              <a:t>    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mysql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…. </a:t>
            </a:r>
          </a:p>
        </p:txBody>
      </p:sp>
      <p:sp>
        <p:nvSpPr>
          <p:cNvPr id="10" name="TextBox 66"/>
          <p:cNvSpPr txBox="1">
            <a:spLocks noChangeArrowheads="1"/>
          </p:cNvSpPr>
          <p:nvPr/>
        </p:nvSpPr>
        <p:spPr bwMode="auto">
          <a:xfrm>
            <a:off x="5131837" y="1746763"/>
            <a:ext cx="1938351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200" dirty="0">
                <a:sym typeface="Wingdings 3" panose="05040102010807070707" pitchFamily="18" charset="2"/>
              </a:rPr>
              <a:t>/</a:t>
            </a:r>
            <a:r>
              <a:rPr lang="en-US" altLang="ko-KR" sz="1200" dirty="0" smtClean="0">
                <a:sym typeface="Wingdings 3" panose="05040102010807070707" pitchFamily="18" charset="2"/>
              </a:rPr>
              <a:t>home/20190000/g-bridge</a:t>
            </a:r>
            <a:endParaRPr lang="en-US" altLang="ko-KR" sz="1200" dirty="0">
              <a:sym typeface="Wingdings 3" panose="05040102010807070707" pitchFamily="18" charset="2"/>
            </a:endParaRPr>
          </a:p>
        </p:txBody>
      </p:sp>
      <p:cxnSp>
        <p:nvCxnSpPr>
          <p:cNvPr id="11" name="직선 연결선 67"/>
          <p:cNvCxnSpPr>
            <a:cxnSpLocks noChangeShapeType="1"/>
          </p:cNvCxnSpPr>
          <p:nvPr/>
        </p:nvCxnSpPr>
        <p:spPr bwMode="auto">
          <a:xfrm>
            <a:off x="6791850" y="2860957"/>
            <a:ext cx="18369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직사각형 71"/>
          <p:cNvSpPr>
            <a:spLocks noChangeArrowheads="1"/>
          </p:cNvSpPr>
          <p:nvPr/>
        </p:nvSpPr>
        <p:spPr bwMode="auto">
          <a:xfrm>
            <a:off x="5127014" y="1668402"/>
            <a:ext cx="3332163" cy="2584571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636124" y="1439425"/>
            <a:ext cx="19097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 3" panose="05040102010807070707" pitchFamily="18" charset="2"/>
              </a:rPr>
              <a:t>Local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 3" panose="05040102010807070707" pitchFamily="18" charset="2"/>
              </a:rPr>
              <a:t>설치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 3" panose="05040102010807070707" pitchFamily="18" charset="2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 3" panose="05040102010807070707" pitchFamily="18" charset="2"/>
              </a:rPr>
              <a:t>디렉터리 위치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5512443" y="2525249"/>
            <a:ext cx="11112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100" dirty="0" err="1"/>
              <a:t>node_modules</a:t>
            </a:r>
            <a:endParaRPr lang="ko-KR" altLang="en-US" sz="1100" dirty="0"/>
          </a:p>
        </p:txBody>
      </p:sp>
      <p:sp>
        <p:nvSpPr>
          <p:cNvPr id="18" name="직사각형 23"/>
          <p:cNvSpPr>
            <a:spLocks noChangeArrowheads="1"/>
          </p:cNvSpPr>
          <p:nvPr/>
        </p:nvSpPr>
        <p:spPr bwMode="auto">
          <a:xfrm>
            <a:off x="6975548" y="2538936"/>
            <a:ext cx="721672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/>
            <a:r>
              <a:rPr lang="en-US" altLang="ko-KR" sz="1200" dirty="0">
                <a:solidFill>
                  <a:srgbClr val="0000FF"/>
                </a:solidFill>
                <a:sym typeface="Wingdings 3" panose="05040102010807070707" pitchFamily="18" charset="2"/>
              </a:rPr>
              <a:t>e</a:t>
            </a:r>
            <a:r>
              <a:rPr lang="en-US" altLang="ko-KR" sz="1200" dirty="0" smtClean="0">
                <a:solidFill>
                  <a:srgbClr val="0000FF"/>
                </a:solidFill>
                <a:sym typeface="Wingdings 3" panose="05040102010807070707" pitchFamily="18" charset="2"/>
              </a:rPr>
              <a:t>xpress</a:t>
            </a: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6174366" y="1971537"/>
            <a:ext cx="486204" cy="508078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연결선 25"/>
          <p:cNvCxnSpPr/>
          <p:nvPr/>
        </p:nvCxnSpPr>
        <p:spPr>
          <a:xfrm>
            <a:off x="6805462" y="2656217"/>
            <a:ext cx="9462" cy="1202698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연결선 27"/>
          <p:cNvCxnSpPr/>
          <p:nvPr/>
        </p:nvCxnSpPr>
        <p:spPr>
          <a:xfrm flipH="1">
            <a:off x="6596470" y="2666089"/>
            <a:ext cx="390760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직사각형 23"/>
          <p:cNvSpPr>
            <a:spLocks noChangeArrowheads="1"/>
          </p:cNvSpPr>
          <p:nvPr/>
        </p:nvSpPr>
        <p:spPr bwMode="auto">
          <a:xfrm>
            <a:off x="6975548" y="2732531"/>
            <a:ext cx="380232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/>
            <a:r>
              <a:rPr lang="en-US" altLang="ko-KR" sz="1200" dirty="0" err="1" smtClean="0">
                <a:solidFill>
                  <a:srgbClr val="0000FF"/>
                </a:solidFill>
                <a:sym typeface="Wingdings 3" panose="05040102010807070707" pitchFamily="18" charset="2"/>
              </a:rPr>
              <a:t>ejs</a:t>
            </a:r>
            <a:endParaRPr lang="en-US" altLang="ko-KR" sz="1200" dirty="0" smtClean="0">
              <a:solidFill>
                <a:srgbClr val="0000FF"/>
              </a:solidFill>
              <a:sym typeface="Wingdings 3" panose="05040102010807070707" pitchFamily="18" charset="2"/>
            </a:endParaRPr>
          </a:p>
        </p:txBody>
      </p:sp>
      <p:cxnSp>
        <p:nvCxnSpPr>
          <p:cNvPr id="34" name="직선 연결선 67"/>
          <p:cNvCxnSpPr>
            <a:cxnSpLocks noChangeShapeType="1"/>
          </p:cNvCxnSpPr>
          <p:nvPr/>
        </p:nvCxnSpPr>
        <p:spPr bwMode="auto">
          <a:xfrm>
            <a:off x="6812995" y="3054552"/>
            <a:ext cx="18369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직사각형 23"/>
          <p:cNvSpPr>
            <a:spLocks noChangeArrowheads="1"/>
          </p:cNvSpPr>
          <p:nvPr/>
        </p:nvSpPr>
        <p:spPr bwMode="auto">
          <a:xfrm>
            <a:off x="6996693" y="2926126"/>
            <a:ext cx="1292341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/>
            <a:r>
              <a:rPr lang="en-US" altLang="ko-KR" sz="1200" dirty="0" smtClean="0">
                <a:solidFill>
                  <a:srgbClr val="0000FF"/>
                </a:solidFill>
                <a:sym typeface="Wingdings 3" panose="05040102010807070707" pitchFamily="18" charset="2"/>
              </a:rPr>
              <a:t>express-session</a:t>
            </a:r>
          </a:p>
        </p:txBody>
      </p:sp>
      <p:cxnSp>
        <p:nvCxnSpPr>
          <p:cNvPr id="36" name="직선 연결선 67"/>
          <p:cNvCxnSpPr>
            <a:cxnSpLocks noChangeShapeType="1"/>
          </p:cNvCxnSpPr>
          <p:nvPr/>
        </p:nvCxnSpPr>
        <p:spPr bwMode="auto">
          <a:xfrm>
            <a:off x="6798480" y="3246911"/>
            <a:ext cx="18369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직사각형 23"/>
          <p:cNvSpPr>
            <a:spLocks noChangeArrowheads="1"/>
          </p:cNvSpPr>
          <p:nvPr/>
        </p:nvSpPr>
        <p:spPr bwMode="auto">
          <a:xfrm>
            <a:off x="6982178" y="3118485"/>
            <a:ext cx="1002197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/>
            <a:r>
              <a:rPr lang="en-US" altLang="ko-KR" sz="1200" dirty="0" smtClean="0">
                <a:solidFill>
                  <a:srgbClr val="0000FF"/>
                </a:solidFill>
                <a:sym typeface="Wingdings 3" panose="05040102010807070707" pitchFamily="18" charset="2"/>
              </a:rPr>
              <a:t>body-parser</a:t>
            </a:r>
          </a:p>
        </p:txBody>
      </p:sp>
      <p:cxnSp>
        <p:nvCxnSpPr>
          <p:cNvPr id="38" name="직선 연결선 67"/>
          <p:cNvCxnSpPr>
            <a:cxnSpLocks noChangeShapeType="1"/>
          </p:cNvCxnSpPr>
          <p:nvPr/>
        </p:nvCxnSpPr>
        <p:spPr bwMode="auto">
          <a:xfrm>
            <a:off x="6819625" y="3440506"/>
            <a:ext cx="18369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직사각형 23"/>
          <p:cNvSpPr>
            <a:spLocks noChangeArrowheads="1"/>
          </p:cNvSpPr>
          <p:nvPr/>
        </p:nvSpPr>
        <p:spPr bwMode="auto">
          <a:xfrm>
            <a:off x="7003323" y="3312080"/>
            <a:ext cx="1112805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/>
            <a:r>
              <a:rPr lang="en-US" altLang="ko-KR" sz="1200" dirty="0" smtClean="0">
                <a:solidFill>
                  <a:srgbClr val="0000FF"/>
                </a:solidFill>
                <a:sym typeface="Wingdings 3" panose="05040102010807070707" pitchFamily="18" charset="2"/>
              </a:rPr>
              <a:t>cookie-parser</a:t>
            </a:r>
          </a:p>
        </p:txBody>
      </p:sp>
      <p:cxnSp>
        <p:nvCxnSpPr>
          <p:cNvPr id="40" name="직선 연결선 67"/>
          <p:cNvCxnSpPr>
            <a:cxnSpLocks noChangeShapeType="1"/>
          </p:cNvCxnSpPr>
          <p:nvPr/>
        </p:nvCxnSpPr>
        <p:spPr bwMode="auto">
          <a:xfrm>
            <a:off x="6821696" y="3632865"/>
            <a:ext cx="18369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연결선 67"/>
          <p:cNvCxnSpPr>
            <a:cxnSpLocks noChangeShapeType="1"/>
          </p:cNvCxnSpPr>
          <p:nvPr/>
        </p:nvCxnSpPr>
        <p:spPr bwMode="auto">
          <a:xfrm>
            <a:off x="6842841" y="3826460"/>
            <a:ext cx="18369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직사각형 23"/>
          <p:cNvSpPr>
            <a:spLocks noChangeArrowheads="1"/>
          </p:cNvSpPr>
          <p:nvPr/>
        </p:nvSpPr>
        <p:spPr bwMode="auto">
          <a:xfrm>
            <a:off x="7026539" y="3698034"/>
            <a:ext cx="338554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/>
            <a:r>
              <a:rPr lang="en-US" altLang="ko-KR" sz="1200" dirty="0" smtClean="0">
                <a:solidFill>
                  <a:srgbClr val="0000FF"/>
                </a:solidFill>
                <a:sym typeface="Wingdings 3" panose="05040102010807070707" pitchFamily="18" charset="2"/>
              </a:rPr>
              <a:t>…</a:t>
            </a:r>
          </a:p>
        </p:txBody>
      </p:sp>
      <p:sp>
        <p:nvSpPr>
          <p:cNvPr id="43" name="직사각형 23"/>
          <p:cNvSpPr>
            <a:spLocks noChangeArrowheads="1"/>
          </p:cNvSpPr>
          <p:nvPr/>
        </p:nvSpPr>
        <p:spPr bwMode="auto">
          <a:xfrm>
            <a:off x="7005588" y="3500997"/>
            <a:ext cx="585417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/>
            <a:r>
              <a:rPr lang="en-US" altLang="ko-KR" sz="1200" dirty="0" err="1" smtClean="0">
                <a:solidFill>
                  <a:srgbClr val="0000FF"/>
                </a:solidFill>
                <a:sym typeface="Wingdings 3" panose="05040102010807070707" pitchFamily="18" charset="2"/>
              </a:rPr>
              <a:t>mysql</a:t>
            </a:r>
            <a:endParaRPr lang="en-US" altLang="ko-KR" sz="1200" dirty="0" smtClean="0">
              <a:solidFill>
                <a:srgbClr val="0000FF"/>
              </a:solidFill>
              <a:sym typeface="Wingdings 3" panose="050401020108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2084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외부모듈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확장설치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93" y="508291"/>
            <a:ext cx="4742653" cy="4608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801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외부모듈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확장설치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675" y="515952"/>
            <a:ext cx="3577031" cy="43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5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외부모듈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확장설치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32" y="1450524"/>
            <a:ext cx="5472112" cy="29728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762" y="3314700"/>
            <a:ext cx="4745171" cy="159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4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02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Atom 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에디터 설치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 10 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설치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87" y="1678675"/>
            <a:ext cx="3783642" cy="289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7576" y="1719619"/>
            <a:ext cx="2156346" cy="24571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8231" y="1321932"/>
            <a:ext cx="1314462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http://www.atom.io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786152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Atom 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에디터 설치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Atom </a:t>
            </a: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추가패키지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설치 </a:t>
            </a:r>
            <a:endParaRPr lang="en-US" altLang="ko-KR" sz="14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lvl="1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FTP-remote-edit, Bracket Matcher, </a:t>
            </a:r>
            <a:r>
              <a:rPr lang="en-US" altLang="ko-KR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90335"/>
            <a:ext cx="5624512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2"/>
          <p:cNvSpPr>
            <a:spLocks noChangeArrowheads="1"/>
          </p:cNvSpPr>
          <p:nvPr/>
        </p:nvSpPr>
        <p:spPr bwMode="auto">
          <a:xfrm>
            <a:off x="2187575" y="3329122"/>
            <a:ext cx="4260850" cy="1055688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2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741363"/>
            <a:ext cx="3033712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4"/>
          <p:cNvSpPr>
            <a:spLocks noChangeArrowheads="1"/>
          </p:cNvSpPr>
          <p:nvPr/>
        </p:nvSpPr>
        <p:spPr bwMode="auto">
          <a:xfrm>
            <a:off x="5765800" y="963613"/>
            <a:ext cx="1728788" cy="2159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" name="직사각형 15"/>
          <p:cNvSpPr>
            <a:spLocks noChangeArrowheads="1"/>
          </p:cNvSpPr>
          <p:nvPr/>
        </p:nvSpPr>
        <p:spPr bwMode="auto">
          <a:xfrm>
            <a:off x="5978525" y="4400550"/>
            <a:ext cx="3087688" cy="338138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" name="직사각형 16"/>
          <p:cNvSpPr>
            <a:spLocks noChangeArrowheads="1"/>
          </p:cNvSpPr>
          <p:nvPr/>
        </p:nvSpPr>
        <p:spPr bwMode="auto">
          <a:xfrm>
            <a:off x="5767388" y="1706563"/>
            <a:ext cx="1728787" cy="2159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32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Atom 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3" y="1564321"/>
            <a:ext cx="3642531" cy="2683970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912" y="1506058"/>
            <a:ext cx="3543144" cy="1462936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31370" y="2173574"/>
            <a:ext cx="3117955" cy="329783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6390" y="1457669"/>
            <a:ext cx="362189" cy="449114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8991" y="1210378"/>
            <a:ext cx="615553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아톰실행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3267" y="1152115"/>
            <a:ext cx="822341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FTP</a:t>
            </a:r>
            <a:r>
              <a:rPr kumimoji="0" lang="ko-KR" altLang="en-US" sz="1000" b="0" i="0" u="none" strike="noStrike" cap="none" spc="0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서버접속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912" y="3229812"/>
            <a:ext cx="2615879" cy="66719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05598" y="3398517"/>
            <a:ext cx="2887670" cy="237994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3912" y="3812264"/>
            <a:ext cx="3061736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0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처음에 </a:t>
            </a:r>
            <a:r>
              <a:rPr lang="en-US" altLang="ko-KR" sz="10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Ftp-Remote</a:t>
            </a:r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0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세션에</a:t>
            </a:r>
            <a:r>
              <a:rPr lang="en-US" altLang="ko-KR" sz="10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0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00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등록했었던</a:t>
            </a:r>
            <a:r>
              <a:rPr lang="ko-KR" altLang="en-US" sz="10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00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암호입력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269472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Atom 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4521" y="1043382"/>
            <a:ext cx="1123706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FTP</a:t>
            </a: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서버 </a:t>
            </a:r>
            <a:r>
              <a:rPr kumimoji="0" lang="ko-KR" altLang="en-US" sz="1000" b="0" i="0" u="none" strike="noStrike" cap="none" spc="0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접속세션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62" y="1397325"/>
            <a:ext cx="3506265" cy="2828750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53" y="1457668"/>
            <a:ext cx="3875813" cy="3142255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687153" y="1118976"/>
            <a:ext cx="1603003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서버소스</a:t>
            </a:r>
            <a:r>
              <a:rPr lang="ko-KR" altLang="en-US" sz="10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디렉터리에 접속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4281910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02. </a:t>
            </a:r>
            <a:r>
              <a:rPr lang="ko-KR" altLang="en-US" sz="1800" b="1" dirty="0"/>
              <a:t>개발환경 구축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Atom 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76" y="1015756"/>
            <a:ext cx="6055529" cy="3922022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516547" y="4213186"/>
            <a:ext cx="2421078" cy="196770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19684" y="2789499"/>
            <a:ext cx="706056" cy="1423687"/>
          </a:xfrm>
          <a:prstGeom prst="rect">
            <a:avLst/>
          </a:prstGeom>
          <a:noFill/>
          <a:ln w="12700" cap="flat">
            <a:solidFill>
              <a:schemeClr val="accent6">
                <a:lumMod val="40000"/>
                <a:lumOff val="6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73384" y="2194890"/>
            <a:ext cx="706056" cy="372320"/>
          </a:xfrm>
          <a:prstGeom prst="rect">
            <a:avLst/>
          </a:prstGeom>
          <a:noFill/>
          <a:ln w="12700" cap="flat">
            <a:solidFill>
              <a:schemeClr val="accent6">
                <a:lumMod val="40000"/>
                <a:lumOff val="6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68901" y="1581572"/>
            <a:ext cx="2421078" cy="196770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853989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96524-2B80-40C6-9F39-D5C56F695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621" y="336844"/>
            <a:ext cx="2835054" cy="365029"/>
          </a:xfrm>
        </p:spPr>
        <p:txBody>
          <a:bodyPr/>
          <a:lstStyle/>
          <a:p>
            <a:r>
              <a:rPr lang="ko-KR" altLang="en-US" dirty="0" smtClean="0"/>
              <a:t>이번강좌에서는 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F17C76-5602-438B-AD33-53ECD998D161}"/>
              </a:ext>
            </a:extLst>
          </p:cNvPr>
          <p:cNvSpPr/>
          <p:nvPr/>
        </p:nvSpPr>
        <p:spPr>
          <a:xfrm>
            <a:off x="3604858" y="2571780"/>
            <a:ext cx="5043841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80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쇼핑몰 웹사이트 구축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구축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(Node.js/Express, Bootstrap, 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Atom)</a:t>
            </a:r>
            <a:endParaRPr lang="ko-KR" alt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개발사례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샘플기능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미션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완성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8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423F1E-F9D4-7546-8D02-E7E8FD3E6926}"/>
              </a:ext>
            </a:extLst>
          </p:cNvPr>
          <p:cNvSpPr/>
          <p:nvPr/>
        </p:nvSpPr>
        <p:spPr>
          <a:xfrm>
            <a:off x="606950" y="978192"/>
            <a:ext cx="7828390" cy="1710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Node.JS </a:t>
            </a:r>
            <a:r>
              <a:rPr lang="ko-KR" altLang="en-US" sz="1600" b="1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기반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백엔드</a:t>
            </a:r>
            <a:r>
              <a:rPr lang="ko-KR" altLang="en-US" sz="1600" b="1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서비스개발은</a:t>
            </a:r>
            <a:r>
              <a:rPr lang="ko-KR" altLang="en-US" sz="1200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쇼핑몰 판매 서비스를 주제로 웹사이트를 개발하는 과정을 프로젝트 형식으로 살펴보며</a:t>
            </a:r>
            <a:r>
              <a:rPr lang="en-US" altLang="ko-KR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각 단계마다 필요한 기술과 해결을 위한 접근방식을 소개합니다</a:t>
            </a:r>
            <a:r>
              <a:rPr lang="en-US" altLang="ko-KR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50000"/>
              </a:lnSpc>
              <a:spcBef>
                <a:spcPts val="1052"/>
              </a:spcBef>
            </a:pPr>
            <a:r>
              <a:rPr lang="ko-KR" altLang="en-US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특히 이 강의를 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통해 </a:t>
            </a:r>
            <a:r>
              <a:rPr lang="en-US" altLang="ko-KR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Node.JS, express </a:t>
            </a:r>
            <a:r>
              <a:rPr lang="ko-KR" altLang="en-US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웹프레임워크</a:t>
            </a:r>
            <a:r>
              <a:rPr lang="en-US" altLang="ko-KR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sz="1200" b="1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ejs</a:t>
            </a:r>
            <a:r>
              <a:rPr lang="en-US" altLang="ko-KR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b="1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미들웨어</a:t>
            </a:r>
            <a:r>
              <a:rPr lang="en-US" altLang="ko-KR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,  Bootstrap 4.x </a:t>
            </a:r>
            <a:r>
              <a:rPr lang="ko-KR" altLang="en-US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기술을 활용하는 기술을 배우며</a:t>
            </a:r>
            <a:r>
              <a:rPr lang="en-US" altLang="ko-KR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,  </a:t>
            </a:r>
            <a:r>
              <a:rPr lang="ko-KR" altLang="en-US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r>
              <a:rPr lang="en-US" altLang="ko-KR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템플릿과 샘플을 직접 다루어 보다 빠른 개발능력을 키우는데 혁신적인 학습방법을 </a:t>
            </a:r>
            <a:r>
              <a:rPr lang="en-US" altLang="ko-KR" sz="12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제공합니다</a:t>
            </a:r>
            <a:r>
              <a:rPr lang="en-US" altLang="ko-KR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5" name="그룹">
            <a:extLst>
              <a:ext uri="{FF2B5EF4-FFF2-40B4-BE49-F238E27FC236}">
                <a16:creationId xmlns:a16="http://schemas.microsoft.com/office/drawing/2014/main" id="{2050049A-9F32-DF45-8DC0-8F7278ADF303}"/>
              </a:ext>
            </a:extLst>
          </p:cNvPr>
          <p:cNvGrpSpPr/>
          <p:nvPr/>
        </p:nvGrpSpPr>
        <p:grpSpPr>
          <a:xfrm>
            <a:off x="1060609" y="2571780"/>
            <a:ext cx="2000029" cy="2452673"/>
            <a:chOff x="0" y="0"/>
            <a:chExt cx="4818076" cy="5945010"/>
          </a:xfrm>
        </p:grpSpPr>
        <p:grpSp>
          <p:nvGrpSpPr>
            <p:cNvPr id="6" name="그룹">
              <a:extLst>
                <a:ext uri="{FF2B5EF4-FFF2-40B4-BE49-F238E27FC236}">
                  <a16:creationId xmlns:a16="http://schemas.microsoft.com/office/drawing/2014/main" id="{8CCB119E-D7B5-D049-B14E-2DE786793690}"/>
                </a:ext>
              </a:extLst>
            </p:cNvPr>
            <p:cNvGrpSpPr/>
            <p:nvPr/>
          </p:nvGrpSpPr>
          <p:grpSpPr>
            <a:xfrm>
              <a:off x="-1" y="1095661"/>
              <a:ext cx="4818078" cy="4849350"/>
              <a:chOff x="0" y="0"/>
              <a:chExt cx="4818076" cy="4849348"/>
            </a:xfrm>
          </p:grpSpPr>
          <p:grpSp>
            <p:nvGrpSpPr>
              <p:cNvPr id="14" name="그룹">
                <a:extLst>
                  <a:ext uri="{FF2B5EF4-FFF2-40B4-BE49-F238E27FC236}">
                    <a16:creationId xmlns:a16="http://schemas.microsoft.com/office/drawing/2014/main" id="{E4A6868B-4C11-1D47-8AC8-CF38F64B17C0}"/>
                  </a:ext>
                </a:extLst>
              </p:cNvPr>
              <p:cNvGrpSpPr/>
              <p:nvPr/>
            </p:nvGrpSpPr>
            <p:grpSpPr>
              <a:xfrm>
                <a:off x="776795" y="0"/>
                <a:ext cx="4041282" cy="4568821"/>
                <a:chOff x="0" y="0"/>
                <a:chExt cx="4041281" cy="4568820"/>
              </a:xfrm>
            </p:grpSpPr>
            <p:sp>
              <p:nvSpPr>
                <p:cNvPr id="20" name="도형">
                  <a:extLst>
                    <a:ext uri="{FF2B5EF4-FFF2-40B4-BE49-F238E27FC236}">
                      <a16:creationId xmlns:a16="http://schemas.microsoft.com/office/drawing/2014/main" id="{9459D63B-558D-2342-811B-F4D2736C6906}"/>
                    </a:ext>
                  </a:extLst>
                </p:cNvPr>
                <p:cNvSpPr/>
                <p:nvPr/>
              </p:nvSpPr>
              <p:spPr>
                <a:xfrm flipH="1">
                  <a:off x="0" y="3995689"/>
                  <a:ext cx="194230" cy="5731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787" y="0"/>
                      </a:moveTo>
                      <a:lnTo>
                        <a:pt x="0" y="2323"/>
                      </a:lnTo>
                      <a:lnTo>
                        <a:pt x="3216" y="21600"/>
                      </a:lnTo>
                      <a:lnTo>
                        <a:pt x="21600" y="13279"/>
                      </a:lnTo>
                      <a:lnTo>
                        <a:pt x="6787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" name="도형">
                  <a:extLst>
                    <a:ext uri="{FF2B5EF4-FFF2-40B4-BE49-F238E27FC236}">
                      <a16:creationId xmlns:a16="http://schemas.microsoft.com/office/drawing/2014/main" id="{0FFAE748-E5C0-7D43-B2D8-08FE13AF9A63}"/>
                    </a:ext>
                  </a:extLst>
                </p:cNvPr>
                <p:cNvSpPr/>
                <p:nvPr/>
              </p:nvSpPr>
              <p:spPr>
                <a:xfrm rot="840000" flipH="1">
                  <a:off x="3339362" y="52590"/>
                  <a:ext cx="573636" cy="1130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1" h="21515" extrusionOk="0">
                      <a:moveTo>
                        <a:pt x="16954" y="9693"/>
                      </a:moveTo>
                      <a:cubicBezTo>
                        <a:pt x="17593" y="9975"/>
                        <a:pt x="18543" y="9894"/>
                        <a:pt x="19297" y="10073"/>
                      </a:cubicBezTo>
                      <a:cubicBezTo>
                        <a:pt x="20738" y="10415"/>
                        <a:pt x="20842" y="11330"/>
                        <a:pt x="20971" y="12131"/>
                      </a:cubicBezTo>
                      <a:cubicBezTo>
                        <a:pt x="21122" y="13066"/>
                        <a:pt x="21545" y="14000"/>
                        <a:pt x="21272" y="14931"/>
                      </a:cubicBezTo>
                      <a:cubicBezTo>
                        <a:pt x="21039" y="15727"/>
                        <a:pt x="20311" y="16464"/>
                        <a:pt x="19196" y="17032"/>
                      </a:cubicBezTo>
                      <a:lnTo>
                        <a:pt x="20181" y="21303"/>
                      </a:lnTo>
                      <a:lnTo>
                        <a:pt x="6182" y="21515"/>
                      </a:lnTo>
                      <a:cubicBezTo>
                        <a:pt x="6925" y="20583"/>
                        <a:pt x="6757" y="19526"/>
                        <a:pt x="5731" y="18667"/>
                      </a:cubicBezTo>
                      <a:cubicBezTo>
                        <a:pt x="5389" y="18382"/>
                        <a:pt x="4960" y="18127"/>
                        <a:pt x="4536" y="17872"/>
                      </a:cubicBezTo>
                      <a:cubicBezTo>
                        <a:pt x="3845" y="17457"/>
                        <a:pt x="3161" y="17033"/>
                        <a:pt x="2697" y="16541"/>
                      </a:cubicBezTo>
                      <a:cubicBezTo>
                        <a:pt x="2194" y="16008"/>
                        <a:pt x="1976" y="15421"/>
                        <a:pt x="1618" y="14859"/>
                      </a:cubicBezTo>
                      <a:cubicBezTo>
                        <a:pt x="1291" y="14345"/>
                        <a:pt x="850" y="13842"/>
                        <a:pt x="517" y="13351"/>
                      </a:cubicBezTo>
                      <a:cubicBezTo>
                        <a:pt x="309" y="13043"/>
                        <a:pt x="151" y="12739"/>
                        <a:pt x="56" y="12413"/>
                      </a:cubicBezTo>
                      <a:cubicBezTo>
                        <a:pt x="-55" y="12035"/>
                        <a:pt x="-39" y="11644"/>
                        <a:pt x="474" y="11383"/>
                      </a:cubicBezTo>
                      <a:cubicBezTo>
                        <a:pt x="936" y="11148"/>
                        <a:pt x="1685" y="11124"/>
                        <a:pt x="2209" y="10918"/>
                      </a:cubicBezTo>
                      <a:cubicBezTo>
                        <a:pt x="2923" y="10637"/>
                        <a:pt x="3049" y="10097"/>
                        <a:pt x="3795" y="9835"/>
                      </a:cubicBezTo>
                      <a:cubicBezTo>
                        <a:pt x="4369" y="9634"/>
                        <a:pt x="5120" y="9668"/>
                        <a:pt x="5767" y="9543"/>
                      </a:cubicBezTo>
                      <a:cubicBezTo>
                        <a:pt x="6949" y="9314"/>
                        <a:pt x="7698" y="8579"/>
                        <a:pt x="9010" y="8630"/>
                      </a:cubicBezTo>
                      <a:cubicBezTo>
                        <a:pt x="9414" y="8646"/>
                        <a:pt x="9781" y="8747"/>
                        <a:pt x="10171" y="8801"/>
                      </a:cubicBezTo>
                      <a:cubicBezTo>
                        <a:pt x="10505" y="8848"/>
                        <a:pt x="10854" y="8859"/>
                        <a:pt x="11198" y="8835"/>
                      </a:cubicBezTo>
                      <a:cubicBezTo>
                        <a:pt x="11569" y="6525"/>
                        <a:pt x="11688" y="4207"/>
                        <a:pt x="11553" y="1890"/>
                      </a:cubicBezTo>
                      <a:cubicBezTo>
                        <a:pt x="11512" y="1186"/>
                        <a:pt x="11612" y="408"/>
                        <a:pt x="12799" y="100"/>
                      </a:cubicBezTo>
                      <a:cubicBezTo>
                        <a:pt x="13510" y="-85"/>
                        <a:pt x="14361" y="-2"/>
                        <a:pt x="14991" y="255"/>
                      </a:cubicBezTo>
                      <a:cubicBezTo>
                        <a:pt x="16109" y="711"/>
                        <a:pt x="16246" y="1501"/>
                        <a:pt x="16270" y="2238"/>
                      </a:cubicBezTo>
                      <a:cubicBezTo>
                        <a:pt x="16338" y="4388"/>
                        <a:pt x="16075" y="6540"/>
                        <a:pt x="16288" y="8689"/>
                      </a:cubicBezTo>
                      <a:cubicBezTo>
                        <a:pt x="16325" y="9059"/>
                        <a:pt x="16406" y="9452"/>
                        <a:pt x="16954" y="969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5" name="그룹">
                <a:extLst>
                  <a:ext uri="{FF2B5EF4-FFF2-40B4-BE49-F238E27FC236}">
                    <a16:creationId xmlns:a16="http://schemas.microsoft.com/office/drawing/2014/main" id="{36510DE8-DDFF-DC48-B3C7-D7F165FB5450}"/>
                  </a:ext>
                </a:extLst>
              </p:cNvPr>
              <p:cNvGrpSpPr/>
              <p:nvPr/>
            </p:nvGrpSpPr>
            <p:grpSpPr>
              <a:xfrm>
                <a:off x="-1" y="550046"/>
                <a:ext cx="4477882" cy="4299303"/>
                <a:chOff x="0" y="0"/>
                <a:chExt cx="4477880" cy="4299302"/>
              </a:xfrm>
            </p:grpSpPr>
            <p:sp>
              <p:nvSpPr>
                <p:cNvPr id="16" name="도형">
                  <a:extLst>
                    <a:ext uri="{FF2B5EF4-FFF2-40B4-BE49-F238E27FC236}">
                      <a16:creationId xmlns:a16="http://schemas.microsoft.com/office/drawing/2014/main" id="{A06D68B4-E34B-1247-8F1E-17421AC28EFD}"/>
                    </a:ext>
                  </a:extLst>
                </p:cNvPr>
                <p:cNvSpPr/>
                <p:nvPr/>
              </p:nvSpPr>
              <p:spPr>
                <a:xfrm>
                  <a:off x="931659" y="3231772"/>
                  <a:ext cx="2157493" cy="1067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extrusionOk="0">
                      <a:moveTo>
                        <a:pt x="705" y="0"/>
                      </a:moveTo>
                      <a:cubicBezTo>
                        <a:pt x="353" y="4475"/>
                        <a:pt x="132" y="8985"/>
                        <a:pt x="42" y="13512"/>
                      </a:cubicBezTo>
                      <a:cubicBezTo>
                        <a:pt x="-11" y="16207"/>
                        <a:pt x="-6" y="18903"/>
                        <a:pt x="12" y="21600"/>
                      </a:cubicBezTo>
                      <a:lnTo>
                        <a:pt x="21589" y="21600"/>
                      </a:lnTo>
                      <a:cubicBezTo>
                        <a:pt x="21526" y="20434"/>
                        <a:pt x="21457" y="19270"/>
                        <a:pt x="21396" y="18103"/>
                      </a:cubicBezTo>
                      <a:lnTo>
                        <a:pt x="20072" y="329"/>
                      </a:lnTo>
                      <a:lnTo>
                        <a:pt x="705" y="0"/>
                      </a:lnTo>
                      <a:close/>
                    </a:path>
                  </a:pathLst>
                </a:custGeom>
                <a:solidFill>
                  <a:srgbClr val="348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17" name="그룹">
                  <a:extLst>
                    <a:ext uri="{FF2B5EF4-FFF2-40B4-BE49-F238E27FC236}">
                      <a16:creationId xmlns:a16="http://schemas.microsoft.com/office/drawing/2014/main" id="{F9D60B1D-588D-8E45-85EA-6B72FA7CD460}"/>
                    </a:ext>
                  </a:extLst>
                </p:cNvPr>
                <p:cNvGrpSpPr/>
                <p:nvPr/>
              </p:nvGrpSpPr>
              <p:grpSpPr>
                <a:xfrm>
                  <a:off x="-1" y="0"/>
                  <a:ext cx="4477882" cy="3949666"/>
                  <a:chOff x="0" y="0"/>
                  <a:chExt cx="4477880" cy="3949665"/>
                </a:xfrm>
              </p:grpSpPr>
              <p:sp>
                <p:nvSpPr>
                  <p:cNvPr id="18" name="도형">
                    <a:extLst>
                      <a:ext uri="{FF2B5EF4-FFF2-40B4-BE49-F238E27FC236}">
                        <a16:creationId xmlns:a16="http://schemas.microsoft.com/office/drawing/2014/main" id="{9A4446ED-0624-8C45-B3D4-BC3C74C170AC}"/>
                      </a:ext>
                    </a:extLst>
                  </p:cNvPr>
                  <p:cNvSpPr/>
                  <p:nvPr/>
                </p:nvSpPr>
                <p:spPr>
                  <a:xfrm flipH="1">
                    <a:off x="-1" y="30078"/>
                    <a:ext cx="4477882" cy="39195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77" h="21600" extrusionOk="0">
                        <a:moveTo>
                          <a:pt x="11163" y="0"/>
                        </a:moveTo>
                        <a:cubicBezTo>
                          <a:pt x="10588" y="273"/>
                          <a:pt x="10005" y="524"/>
                          <a:pt x="9416" y="753"/>
                        </a:cubicBezTo>
                        <a:cubicBezTo>
                          <a:pt x="8694" y="1033"/>
                          <a:pt x="7954" y="1285"/>
                          <a:pt x="7322" y="1778"/>
                        </a:cubicBezTo>
                        <a:cubicBezTo>
                          <a:pt x="6456" y="2453"/>
                          <a:pt x="5893" y="3488"/>
                          <a:pt x="5366" y="4508"/>
                        </a:cubicBezTo>
                        <a:cubicBezTo>
                          <a:pt x="4947" y="5317"/>
                          <a:pt x="4539" y="6137"/>
                          <a:pt x="4142" y="6967"/>
                        </a:cubicBezTo>
                        <a:lnTo>
                          <a:pt x="2580" y="2708"/>
                        </a:lnTo>
                        <a:lnTo>
                          <a:pt x="0" y="3350"/>
                        </a:lnTo>
                        <a:cubicBezTo>
                          <a:pt x="409" y="4584"/>
                          <a:pt x="802" y="5830"/>
                          <a:pt x="1166" y="7083"/>
                        </a:cubicBezTo>
                        <a:cubicBezTo>
                          <a:pt x="1478" y="8157"/>
                          <a:pt x="1807" y="9239"/>
                          <a:pt x="2242" y="10233"/>
                        </a:cubicBezTo>
                        <a:cubicBezTo>
                          <a:pt x="2454" y="10717"/>
                          <a:pt x="2698" y="11211"/>
                          <a:pt x="3127" y="11433"/>
                        </a:cubicBezTo>
                        <a:cubicBezTo>
                          <a:pt x="3464" y="11607"/>
                          <a:pt x="3846" y="11572"/>
                          <a:pt x="4199" y="11448"/>
                        </a:cubicBezTo>
                        <a:cubicBezTo>
                          <a:pt x="4743" y="11256"/>
                          <a:pt x="5212" y="10867"/>
                          <a:pt x="5643" y="10442"/>
                        </a:cubicBezTo>
                        <a:cubicBezTo>
                          <a:pt x="6625" y="9473"/>
                          <a:pt x="7469" y="8336"/>
                          <a:pt x="8157" y="7075"/>
                        </a:cubicBezTo>
                        <a:lnTo>
                          <a:pt x="7362" y="17914"/>
                        </a:lnTo>
                        <a:lnTo>
                          <a:pt x="16700" y="17911"/>
                        </a:lnTo>
                        <a:cubicBezTo>
                          <a:pt x="16644" y="17273"/>
                          <a:pt x="16578" y="16636"/>
                          <a:pt x="16502" y="16000"/>
                        </a:cubicBezTo>
                        <a:cubicBezTo>
                          <a:pt x="16418" y="15286"/>
                          <a:pt x="16321" y="14574"/>
                          <a:pt x="16212" y="13864"/>
                        </a:cubicBezTo>
                        <a:cubicBezTo>
                          <a:pt x="16338" y="13310"/>
                          <a:pt x="16477" y="12758"/>
                          <a:pt x="16630" y="12209"/>
                        </a:cubicBezTo>
                        <a:cubicBezTo>
                          <a:pt x="16862" y="11376"/>
                          <a:pt x="17124" y="10553"/>
                          <a:pt x="17415" y="9745"/>
                        </a:cubicBezTo>
                        <a:lnTo>
                          <a:pt x="18675" y="12975"/>
                        </a:lnTo>
                        <a:lnTo>
                          <a:pt x="16933" y="18527"/>
                        </a:lnTo>
                        <a:cubicBezTo>
                          <a:pt x="17079" y="19120"/>
                          <a:pt x="17218" y="19716"/>
                          <a:pt x="17350" y="20313"/>
                        </a:cubicBezTo>
                        <a:cubicBezTo>
                          <a:pt x="17445" y="20741"/>
                          <a:pt x="17537" y="21170"/>
                          <a:pt x="17625" y="21600"/>
                        </a:cubicBezTo>
                        <a:cubicBezTo>
                          <a:pt x="18309" y="20488"/>
                          <a:pt x="18962" y="19351"/>
                          <a:pt x="19582" y="18191"/>
                        </a:cubicBezTo>
                        <a:cubicBezTo>
                          <a:pt x="20163" y="17107"/>
                          <a:pt x="20715" y="16000"/>
                          <a:pt x="21135" y="14821"/>
                        </a:cubicBezTo>
                        <a:cubicBezTo>
                          <a:pt x="21247" y="14504"/>
                          <a:pt x="21350" y="14182"/>
                          <a:pt x="21410" y="13847"/>
                        </a:cubicBezTo>
                        <a:cubicBezTo>
                          <a:pt x="21600" y="12782"/>
                          <a:pt x="21349" y="11705"/>
                          <a:pt x="21104" y="10657"/>
                        </a:cubicBezTo>
                        <a:cubicBezTo>
                          <a:pt x="20795" y="9333"/>
                          <a:pt x="20479" y="7981"/>
                          <a:pt x="20171" y="6659"/>
                        </a:cubicBezTo>
                        <a:cubicBezTo>
                          <a:pt x="20038" y="6090"/>
                          <a:pt x="19903" y="5521"/>
                          <a:pt x="19748" y="4971"/>
                        </a:cubicBezTo>
                        <a:cubicBezTo>
                          <a:pt x="19601" y="4446"/>
                          <a:pt x="19431" y="3928"/>
                          <a:pt x="19192" y="3450"/>
                        </a:cubicBezTo>
                        <a:cubicBezTo>
                          <a:pt x="18583" y="2234"/>
                          <a:pt x="17585" y="1364"/>
                          <a:pt x="16472" y="789"/>
                        </a:cubicBezTo>
                        <a:cubicBezTo>
                          <a:pt x="16209" y="653"/>
                          <a:pt x="15940" y="534"/>
                          <a:pt x="15667" y="427"/>
                        </a:cubicBezTo>
                        <a:cubicBezTo>
                          <a:pt x="15441" y="338"/>
                          <a:pt x="15212" y="258"/>
                          <a:pt x="14979" y="199"/>
                        </a:cubicBezTo>
                        <a:cubicBezTo>
                          <a:pt x="14329" y="37"/>
                          <a:pt x="13662" y="47"/>
                          <a:pt x="13001" y="43"/>
                        </a:cubicBezTo>
                        <a:cubicBezTo>
                          <a:pt x="12390" y="41"/>
                          <a:pt x="11777" y="26"/>
                          <a:pt x="11163" y="0"/>
                        </a:cubicBezTo>
                        <a:close/>
                      </a:path>
                    </a:pathLst>
                  </a:cu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9" name="도형">
                    <a:extLst>
                      <a:ext uri="{FF2B5EF4-FFF2-40B4-BE49-F238E27FC236}">
                        <a16:creationId xmlns:a16="http://schemas.microsoft.com/office/drawing/2014/main" id="{E015FA10-FAEF-B042-8522-3A2410B8AFDD}"/>
                      </a:ext>
                    </a:extLst>
                  </p:cNvPr>
                  <p:cNvSpPr/>
                  <p:nvPr/>
                </p:nvSpPr>
                <p:spPr>
                  <a:xfrm flipH="1">
                    <a:off x="1326545" y="0"/>
                    <a:ext cx="1010948" cy="32819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97" extrusionOk="0">
                        <a:moveTo>
                          <a:pt x="4166" y="128"/>
                        </a:moveTo>
                        <a:lnTo>
                          <a:pt x="0" y="21320"/>
                        </a:lnTo>
                        <a:cubicBezTo>
                          <a:pt x="3568" y="21507"/>
                          <a:pt x="7181" y="21600"/>
                          <a:pt x="10800" y="21597"/>
                        </a:cubicBezTo>
                        <a:cubicBezTo>
                          <a:pt x="14421" y="21594"/>
                          <a:pt x="18034" y="21496"/>
                          <a:pt x="21600" y="21303"/>
                        </a:cubicBezTo>
                        <a:cubicBezTo>
                          <a:pt x="17268" y="20517"/>
                          <a:pt x="14003" y="19275"/>
                          <a:pt x="12406" y="17807"/>
                        </a:cubicBezTo>
                        <a:cubicBezTo>
                          <a:pt x="12078" y="17505"/>
                          <a:pt x="11824" y="17196"/>
                          <a:pt x="11674" y="16881"/>
                        </a:cubicBezTo>
                        <a:cubicBezTo>
                          <a:pt x="11227" y="15945"/>
                          <a:pt x="11691" y="15017"/>
                          <a:pt x="12139" y="14087"/>
                        </a:cubicBezTo>
                        <a:cubicBezTo>
                          <a:pt x="13436" y="11396"/>
                          <a:pt x="14605" y="8696"/>
                          <a:pt x="16561" y="6043"/>
                        </a:cubicBezTo>
                        <a:cubicBezTo>
                          <a:pt x="17319" y="5015"/>
                          <a:pt x="18195" y="3994"/>
                          <a:pt x="18640" y="2948"/>
                        </a:cubicBezTo>
                        <a:cubicBezTo>
                          <a:pt x="19056" y="1970"/>
                          <a:pt x="19090" y="981"/>
                          <a:pt x="18741" y="0"/>
                        </a:cubicBezTo>
                        <a:lnTo>
                          <a:pt x="4166" y="1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grpSp>
          <p:nvGrpSpPr>
            <p:cNvPr id="7" name="그룹">
              <a:extLst>
                <a:ext uri="{FF2B5EF4-FFF2-40B4-BE49-F238E27FC236}">
                  <a16:creationId xmlns:a16="http://schemas.microsoft.com/office/drawing/2014/main" id="{85D45BA4-B73D-5B4C-982B-F5B88E835D59}"/>
                </a:ext>
              </a:extLst>
            </p:cNvPr>
            <p:cNvGrpSpPr/>
            <p:nvPr/>
          </p:nvGrpSpPr>
          <p:grpSpPr>
            <a:xfrm>
              <a:off x="1347796" y="1559498"/>
              <a:ext cx="919560" cy="762839"/>
              <a:chOff x="0" y="0"/>
              <a:chExt cx="919559" cy="762837"/>
            </a:xfrm>
          </p:grpSpPr>
          <p:sp>
            <p:nvSpPr>
              <p:cNvPr id="11" name="도형">
                <a:extLst>
                  <a:ext uri="{FF2B5EF4-FFF2-40B4-BE49-F238E27FC236}">
                    <a16:creationId xmlns:a16="http://schemas.microsoft.com/office/drawing/2014/main" id="{3B2CF1A6-CED1-7444-B0E0-C125CC7C3EDD}"/>
                  </a:ext>
                </a:extLst>
              </p:cNvPr>
              <p:cNvSpPr/>
              <p:nvPr/>
            </p:nvSpPr>
            <p:spPr>
              <a:xfrm>
                <a:off x="112512" y="58703"/>
                <a:ext cx="685456" cy="212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407"/>
                    </a:lnTo>
                    <a:lnTo>
                      <a:pt x="1989" y="21600"/>
                    </a:lnTo>
                    <a:lnTo>
                      <a:pt x="19176" y="1986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도형">
                <a:extLst>
                  <a:ext uri="{FF2B5EF4-FFF2-40B4-BE49-F238E27FC236}">
                    <a16:creationId xmlns:a16="http://schemas.microsoft.com/office/drawing/2014/main" id="{68CB4191-073B-E34D-8365-23C08CE1F4A2}"/>
                  </a:ext>
                </a:extLst>
              </p:cNvPr>
              <p:cNvSpPr/>
              <p:nvPr/>
            </p:nvSpPr>
            <p:spPr>
              <a:xfrm flipH="1">
                <a:off x="190964" y="0"/>
                <a:ext cx="535422" cy="598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26" y="0"/>
                    </a:moveTo>
                    <a:cubicBezTo>
                      <a:pt x="2568" y="1299"/>
                      <a:pt x="2341" y="2590"/>
                      <a:pt x="2046" y="3870"/>
                    </a:cubicBezTo>
                    <a:cubicBezTo>
                      <a:pt x="1552" y="6020"/>
                      <a:pt x="867" y="8131"/>
                      <a:pt x="0" y="10184"/>
                    </a:cubicBezTo>
                    <a:lnTo>
                      <a:pt x="10993" y="21600"/>
                    </a:lnTo>
                    <a:lnTo>
                      <a:pt x="21600" y="10184"/>
                    </a:lnTo>
                    <a:cubicBezTo>
                      <a:pt x="20733" y="8131"/>
                      <a:pt x="20048" y="6020"/>
                      <a:pt x="19554" y="3870"/>
                    </a:cubicBezTo>
                    <a:cubicBezTo>
                      <a:pt x="19259" y="2590"/>
                      <a:pt x="19032" y="1299"/>
                      <a:pt x="18874" y="0"/>
                    </a:cubicBezTo>
                    <a:lnTo>
                      <a:pt x="2726" y="0"/>
                    </a:lnTo>
                    <a:close/>
                  </a:path>
                </a:pathLst>
              </a:cu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도형">
                <a:extLst>
                  <a:ext uri="{FF2B5EF4-FFF2-40B4-BE49-F238E27FC236}">
                    <a16:creationId xmlns:a16="http://schemas.microsoft.com/office/drawing/2014/main" id="{2426B474-FE1E-E04F-B568-29B2BCBDB534}"/>
                  </a:ext>
                </a:extLst>
              </p:cNvPr>
              <p:cNvSpPr/>
              <p:nvPr/>
            </p:nvSpPr>
            <p:spPr>
              <a:xfrm>
                <a:off x="0" y="62352"/>
                <a:ext cx="919560" cy="700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26" y="0"/>
                    </a:moveTo>
                    <a:lnTo>
                      <a:pt x="10590" y="16423"/>
                    </a:lnTo>
                    <a:lnTo>
                      <a:pt x="2694" y="343"/>
                    </a:lnTo>
                    <a:lnTo>
                      <a:pt x="0" y="4026"/>
                    </a:lnTo>
                    <a:lnTo>
                      <a:pt x="4978" y="21600"/>
                    </a:lnTo>
                    <a:lnTo>
                      <a:pt x="10618" y="16558"/>
                    </a:lnTo>
                    <a:lnTo>
                      <a:pt x="17582" y="21478"/>
                    </a:lnTo>
                    <a:lnTo>
                      <a:pt x="21600" y="4773"/>
                    </a:lnTo>
                    <a:lnTo>
                      <a:pt x="18626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" name="그룹">
              <a:extLst>
                <a:ext uri="{FF2B5EF4-FFF2-40B4-BE49-F238E27FC236}">
                  <a16:creationId xmlns:a16="http://schemas.microsoft.com/office/drawing/2014/main" id="{BD16DBAE-5019-4541-B2A4-DBABCF9147F6}"/>
                </a:ext>
              </a:extLst>
            </p:cNvPr>
            <p:cNvGrpSpPr/>
            <p:nvPr/>
          </p:nvGrpSpPr>
          <p:grpSpPr>
            <a:xfrm>
              <a:off x="1174593" y="-1"/>
              <a:ext cx="1263534" cy="1768988"/>
              <a:chOff x="0" y="0"/>
              <a:chExt cx="1263532" cy="1768986"/>
            </a:xfrm>
          </p:grpSpPr>
          <p:sp>
            <p:nvSpPr>
              <p:cNvPr id="9" name="도형">
                <a:extLst>
                  <a:ext uri="{FF2B5EF4-FFF2-40B4-BE49-F238E27FC236}">
                    <a16:creationId xmlns:a16="http://schemas.microsoft.com/office/drawing/2014/main" id="{77E773F8-E2CD-F74F-8CE5-5EF2186C5AF5}"/>
                  </a:ext>
                </a:extLst>
              </p:cNvPr>
              <p:cNvSpPr/>
              <p:nvPr/>
            </p:nvSpPr>
            <p:spPr>
              <a:xfrm flipH="1">
                <a:off x="0" y="368485"/>
                <a:ext cx="1263533" cy="140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21544" extrusionOk="0">
                    <a:moveTo>
                      <a:pt x="13300" y="0"/>
                    </a:moveTo>
                    <a:cubicBezTo>
                      <a:pt x="12956" y="318"/>
                      <a:pt x="12587" y="607"/>
                      <a:pt x="12192" y="871"/>
                    </a:cubicBezTo>
                    <a:cubicBezTo>
                      <a:pt x="11552" y="1300"/>
                      <a:pt x="10851" y="1648"/>
                      <a:pt x="10112" y="1913"/>
                    </a:cubicBezTo>
                    <a:cubicBezTo>
                      <a:pt x="10319" y="1723"/>
                      <a:pt x="10459" y="1484"/>
                      <a:pt x="10514" y="1221"/>
                    </a:cubicBezTo>
                    <a:cubicBezTo>
                      <a:pt x="10558" y="1008"/>
                      <a:pt x="10548" y="786"/>
                      <a:pt x="10478" y="578"/>
                    </a:cubicBezTo>
                    <a:cubicBezTo>
                      <a:pt x="9313" y="1174"/>
                      <a:pt x="8059" y="1612"/>
                      <a:pt x="6754" y="1872"/>
                    </a:cubicBezTo>
                    <a:cubicBezTo>
                      <a:pt x="5463" y="2131"/>
                      <a:pt x="4134" y="2217"/>
                      <a:pt x="2816" y="2125"/>
                    </a:cubicBezTo>
                    <a:cubicBezTo>
                      <a:pt x="2220" y="3390"/>
                      <a:pt x="1861" y="4718"/>
                      <a:pt x="1656" y="6065"/>
                    </a:cubicBezTo>
                    <a:cubicBezTo>
                      <a:pt x="1642" y="6361"/>
                      <a:pt x="1604" y="6650"/>
                      <a:pt x="1530" y="6928"/>
                    </a:cubicBezTo>
                    <a:cubicBezTo>
                      <a:pt x="1397" y="8433"/>
                      <a:pt x="1483" y="9954"/>
                      <a:pt x="1843" y="11446"/>
                    </a:cubicBezTo>
                    <a:cubicBezTo>
                      <a:pt x="1911" y="11727"/>
                      <a:pt x="1990" y="12009"/>
                      <a:pt x="2075" y="12285"/>
                    </a:cubicBezTo>
                    <a:cubicBezTo>
                      <a:pt x="1592" y="10912"/>
                      <a:pt x="1201" y="9521"/>
                      <a:pt x="861" y="8125"/>
                    </a:cubicBezTo>
                    <a:cubicBezTo>
                      <a:pt x="719" y="8264"/>
                      <a:pt x="567" y="8397"/>
                      <a:pt x="441" y="8548"/>
                    </a:cubicBezTo>
                    <a:cubicBezTo>
                      <a:pt x="-143" y="9252"/>
                      <a:pt x="-78" y="10170"/>
                      <a:pt x="236" y="10966"/>
                    </a:cubicBezTo>
                    <a:cubicBezTo>
                      <a:pt x="568" y="11810"/>
                      <a:pt x="1180" y="12555"/>
                      <a:pt x="2039" y="13083"/>
                    </a:cubicBezTo>
                    <a:cubicBezTo>
                      <a:pt x="2855" y="15320"/>
                      <a:pt x="4137" y="17291"/>
                      <a:pt x="5745" y="18953"/>
                    </a:cubicBezTo>
                    <a:cubicBezTo>
                      <a:pt x="7014" y="20263"/>
                      <a:pt x="8613" y="21485"/>
                      <a:pt x="10657" y="21541"/>
                    </a:cubicBezTo>
                    <a:cubicBezTo>
                      <a:pt x="12760" y="21600"/>
                      <a:pt x="14461" y="20433"/>
                      <a:pt x="15773" y="19124"/>
                    </a:cubicBezTo>
                    <a:cubicBezTo>
                      <a:pt x="17429" y="17472"/>
                      <a:pt x="18669" y="15428"/>
                      <a:pt x="19274" y="13083"/>
                    </a:cubicBezTo>
                    <a:cubicBezTo>
                      <a:pt x="20133" y="12555"/>
                      <a:pt x="20754" y="11810"/>
                      <a:pt x="21086" y="10966"/>
                    </a:cubicBezTo>
                    <a:cubicBezTo>
                      <a:pt x="21400" y="10170"/>
                      <a:pt x="21457" y="9252"/>
                      <a:pt x="20872" y="8548"/>
                    </a:cubicBezTo>
                    <a:cubicBezTo>
                      <a:pt x="20784" y="8443"/>
                      <a:pt x="20679" y="8350"/>
                      <a:pt x="20577" y="8255"/>
                    </a:cubicBezTo>
                    <a:cubicBezTo>
                      <a:pt x="20300" y="9250"/>
                      <a:pt x="19967" y="10231"/>
                      <a:pt x="19506" y="11178"/>
                    </a:cubicBezTo>
                    <a:cubicBezTo>
                      <a:pt x="19685" y="9686"/>
                      <a:pt x="19673" y="8203"/>
                      <a:pt x="19497" y="6749"/>
                    </a:cubicBezTo>
                    <a:cubicBezTo>
                      <a:pt x="19314" y="5236"/>
                      <a:pt x="18945" y="3701"/>
                      <a:pt x="17943" y="2418"/>
                    </a:cubicBezTo>
                    <a:cubicBezTo>
                      <a:pt x="16861" y="1032"/>
                      <a:pt x="15158" y="148"/>
                      <a:pt x="13300" y="0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도형">
                <a:extLst>
                  <a:ext uri="{FF2B5EF4-FFF2-40B4-BE49-F238E27FC236}">
                    <a16:creationId xmlns:a16="http://schemas.microsoft.com/office/drawing/2014/main" id="{93B798F4-E098-6444-8278-02B35CEA8CB8}"/>
                  </a:ext>
                </a:extLst>
              </p:cNvPr>
              <p:cNvSpPr/>
              <p:nvPr/>
            </p:nvSpPr>
            <p:spPr>
              <a:xfrm flipH="1">
                <a:off x="5603" y="-1"/>
                <a:ext cx="1252239" cy="1167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19990" extrusionOk="0">
                    <a:moveTo>
                      <a:pt x="10403" y="6958"/>
                    </a:moveTo>
                    <a:cubicBezTo>
                      <a:pt x="9235" y="7621"/>
                      <a:pt x="7977" y="8106"/>
                      <a:pt x="6669" y="8396"/>
                    </a:cubicBezTo>
                    <a:cubicBezTo>
                      <a:pt x="5375" y="8684"/>
                      <a:pt x="4047" y="8778"/>
                      <a:pt x="2726" y="8675"/>
                    </a:cubicBezTo>
                    <a:cubicBezTo>
                      <a:pt x="1338" y="11949"/>
                      <a:pt x="997" y="15580"/>
                      <a:pt x="1752" y="19060"/>
                    </a:cubicBezTo>
                    <a:cubicBezTo>
                      <a:pt x="1819" y="19372"/>
                      <a:pt x="1896" y="19682"/>
                      <a:pt x="1981" y="19990"/>
                    </a:cubicBezTo>
                    <a:cubicBezTo>
                      <a:pt x="1362" y="18037"/>
                      <a:pt x="861" y="16058"/>
                      <a:pt x="476" y="14065"/>
                    </a:cubicBezTo>
                    <a:cubicBezTo>
                      <a:pt x="-15" y="11518"/>
                      <a:pt x="-311" y="8872"/>
                      <a:pt x="531" y="6418"/>
                    </a:cubicBezTo>
                    <a:cubicBezTo>
                      <a:pt x="2421" y="911"/>
                      <a:pt x="8698" y="-1610"/>
                      <a:pt x="13800" y="1089"/>
                    </a:cubicBezTo>
                    <a:cubicBezTo>
                      <a:pt x="15692" y="966"/>
                      <a:pt x="17519" y="1694"/>
                      <a:pt x="18818" y="3045"/>
                    </a:cubicBezTo>
                    <a:cubicBezTo>
                      <a:pt x="20470" y="4764"/>
                      <a:pt x="21050" y="7209"/>
                      <a:pt x="21155" y="9649"/>
                    </a:cubicBezTo>
                    <a:cubicBezTo>
                      <a:pt x="21289" y="12776"/>
                      <a:pt x="20707" y="15889"/>
                      <a:pt x="19448" y="18762"/>
                    </a:cubicBezTo>
                    <a:cubicBezTo>
                      <a:pt x="19627" y="17100"/>
                      <a:pt x="19622" y="15449"/>
                      <a:pt x="19446" y="13830"/>
                    </a:cubicBezTo>
                    <a:cubicBezTo>
                      <a:pt x="19263" y="12145"/>
                      <a:pt x="18886" y="10429"/>
                      <a:pt x="17881" y="9000"/>
                    </a:cubicBezTo>
                    <a:cubicBezTo>
                      <a:pt x="16797" y="7457"/>
                      <a:pt x="15098" y="6473"/>
                      <a:pt x="13235" y="6308"/>
                    </a:cubicBezTo>
                    <a:cubicBezTo>
                      <a:pt x="12891" y="6662"/>
                      <a:pt x="12519" y="6987"/>
                      <a:pt x="12124" y="7281"/>
                    </a:cubicBezTo>
                    <a:cubicBezTo>
                      <a:pt x="11482" y="7759"/>
                      <a:pt x="10781" y="8150"/>
                      <a:pt x="10040" y="8446"/>
                    </a:cubicBezTo>
                    <a:cubicBezTo>
                      <a:pt x="10248" y="8234"/>
                      <a:pt x="10388" y="7965"/>
                      <a:pt x="10443" y="7672"/>
                    </a:cubicBezTo>
                    <a:cubicBezTo>
                      <a:pt x="10487" y="7434"/>
                      <a:pt x="10473" y="7189"/>
                      <a:pt x="10403" y="6958"/>
                    </a:cubicBezTo>
                    <a:close/>
                  </a:path>
                </a:pathLst>
              </a:custGeom>
              <a:solidFill>
                <a:srgbClr val="7F7F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cxnSp>
        <p:nvCxnSpPr>
          <p:cNvPr id="23" name="직선 화살표 연결선 22"/>
          <p:cNvCxnSpPr/>
          <p:nvPr/>
        </p:nvCxnSpPr>
        <p:spPr>
          <a:xfrm flipH="1">
            <a:off x="3794760" y="3263142"/>
            <a:ext cx="6531" cy="126966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14342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73903" y="2924175"/>
            <a:ext cx="6591300" cy="4000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02. </a:t>
            </a:r>
            <a:r>
              <a:rPr lang="ko-KR" altLang="en-US" sz="1800" b="1" dirty="0" smtClean="0"/>
              <a:t>개발환경 구축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21283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F17C76-5602-438B-AD33-53ECD998D161}"/>
              </a:ext>
            </a:extLst>
          </p:cNvPr>
          <p:cNvSpPr/>
          <p:nvPr/>
        </p:nvSpPr>
        <p:spPr>
          <a:xfrm>
            <a:off x="2947633" y="1647485"/>
            <a:ext cx="5043841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80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쇼핑몰 웹사이트 구축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구축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(Node.js/Express, Bootstrap, 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Atom)</a:t>
            </a:r>
            <a:endParaRPr lang="ko-KR" alt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개발사례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샘플기능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미션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완성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8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15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개발서비스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여름가전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쇼핑몰 서비스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895350"/>
            <a:ext cx="5157787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73" y="3098801"/>
            <a:ext cx="2337925" cy="16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620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개발서비스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여름가전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쇼핑몰 서비스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5" y="1457668"/>
            <a:ext cx="2579915" cy="192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66" y="1457668"/>
            <a:ext cx="2528181" cy="2750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55" y="1457668"/>
            <a:ext cx="2695970" cy="27481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그룹 20"/>
          <p:cNvGrpSpPr/>
          <p:nvPr/>
        </p:nvGrpSpPr>
        <p:grpSpPr>
          <a:xfrm>
            <a:off x="3370997" y="1330657"/>
            <a:ext cx="766549" cy="413615"/>
            <a:chOff x="3370997" y="1330657"/>
            <a:chExt cx="766549" cy="413615"/>
          </a:xfrm>
        </p:grpSpPr>
        <p:cxnSp>
          <p:nvCxnSpPr>
            <p:cNvPr id="12" name="직선 연결선 11"/>
            <p:cNvCxnSpPr/>
            <p:nvPr/>
          </p:nvCxnSpPr>
          <p:spPr>
            <a:xfrm flipV="1">
              <a:off x="3370997" y="1330657"/>
              <a:ext cx="0" cy="413615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4137546" y="1330657"/>
              <a:ext cx="0" cy="12701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3370997" y="1330657"/>
              <a:ext cx="766549" cy="0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2" name="그룹 21"/>
          <p:cNvGrpSpPr/>
          <p:nvPr/>
        </p:nvGrpSpPr>
        <p:grpSpPr>
          <a:xfrm>
            <a:off x="3216857" y="1269242"/>
            <a:ext cx="3456898" cy="475030"/>
            <a:chOff x="3370997" y="1330657"/>
            <a:chExt cx="766549" cy="413615"/>
          </a:xfrm>
        </p:grpSpPr>
        <p:cxnSp>
          <p:nvCxnSpPr>
            <p:cNvPr id="23" name="직선 연결선 22"/>
            <p:cNvCxnSpPr/>
            <p:nvPr/>
          </p:nvCxnSpPr>
          <p:spPr>
            <a:xfrm flipV="1">
              <a:off x="3370997" y="1330657"/>
              <a:ext cx="0" cy="413615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4137546" y="1330657"/>
              <a:ext cx="0" cy="12701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3370997" y="1330657"/>
              <a:ext cx="766549" cy="0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400211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개발서비스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여름가전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쇼핑몰 서비스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1" y="1354232"/>
            <a:ext cx="3891276" cy="32442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217528" y="1021911"/>
            <a:ext cx="730155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로그인후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27" y="1375854"/>
            <a:ext cx="3534364" cy="3474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5384042" y="1986089"/>
            <a:ext cx="504967" cy="265791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858898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개발서비스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여름가전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쇼핑몰 서비스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48" y="1375854"/>
            <a:ext cx="3302538" cy="3254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50" y="1336923"/>
            <a:ext cx="3460573" cy="3413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576317" y="1922385"/>
            <a:ext cx="504967" cy="265791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97857" y="1922385"/>
            <a:ext cx="504967" cy="265791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021652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개발서비스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여름가전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쇼핑몰 서비스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8" y="1387140"/>
            <a:ext cx="3470177" cy="3415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026693" y="2082424"/>
            <a:ext cx="689211" cy="265791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49" y="1339324"/>
            <a:ext cx="3518622" cy="2753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3912360" y="1729857"/>
            <a:ext cx="475396" cy="265791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78831" y="1182168"/>
            <a:ext cx="766549" cy="554514"/>
            <a:chOff x="3370997" y="1330657"/>
            <a:chExt cx="766549" cy="413615"/>
          </a:xfrm>
        </p:grpSpPr>
        <p:cxnSp>
          <p:nvCxnSpPr>
            <p:cNvPr id="16" name="직선 연결선 15"/>
            <p:cNvCxnSpPr/>
            <p:nvPr/>
          </p:nvCxnSpPr>
          <p:spPr>
            <a:xfrm flipV="1">
              <a:off x="3370997" y="1330657"/>
              <a:ext cx="0" cy="413615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137546" y="1330657"/>
              <a:ext cx="0" cy="12701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3370997" y="1330657"/>
              <a:ext cx="766549" cy="0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9124752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개발서비스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여름가전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쇼핑몰 서비스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41" y="1407727"/>
            <a:ext cx="3583811" cy="3125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85" y="1407727"/>
            <a:ext cx="3800024" cy="3624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712464" y="1737360"/>
            <a:ext cx="896112" cy="390144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93116" y="2024302"/>
            <a:ext cx="3876419" cy="304370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69280" y="2024302"/>
            <a:ext cx="621791" cy="304370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17364" y="3207546"/>
            <a:ext cx="1534668" cy="187926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17364" y="3432048"/>
            <a:ext cx="3936492" cy="1676400"/>
          </a:xfrm>
          <a:prstGeom prst="rect">
            <a:avLst/>
          </a:prstGeom>
          <a:noFill/>
          <a:ln w="12700" cap="flat">
            <a:solidFill>
              <a:srgbClr val="0000C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028171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소스디렉터리 구조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모델구조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243013" y="1393825"/>
            <a:ext cx="7248525" cy="3455988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49" name="TextBox 2"/>
          <p:cNvSpPr txBox="1">
            <a:spLocks noChangeArrowheads="1"/>
          </p:cNvSpPr>
          <p:nvPr/>
        </p:nvSpPr>
        <p:spPr bwMode="auto">
          <a:xfrm>
            <a:off x="1562101" y="1609725"/>
            <a:ext cx="7461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g-bridge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2733676" y="1609725"/>
            <a:ext cx="806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server.js</a:t>
            </a:r>
            <a:endParaRPr kumimoji="0" lang="ko-KR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2738438" y="2132013"/>
            <a:ext cx="6111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routes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733676" y="2673350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views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762251" y="3214688"/>
            <a:ext cx="5842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public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54" name="직선 연결선 5"/>
          <p:cNvCxnSpPr>
            <a:cxnSpLocks noChangeShapeType="1"/>
            <a:stCxn id="49" idx="3"/>
          </p:cNvCxnSpPr>
          <p:nvPr/>
        </p:nvCxnSpPr>
        <p:spPr bwMode="auto">
          <a:xfrm>
            <a:off x="2308226" y="1747838"/>
            <a:ext cx="382587" cy="158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직선 연결선 13"/>
          <p:cNvCxnSpPr>
            <a:cxnSpLocks noChangeShapeType="1"/>
            <a:endCxn id="51" idx="1"/>
          </p:cNvCxnSpPr>
          <p:nvPr/>
        </p:nvCxnSpPr>
        <p:spPr bwMode="auto">
          <a:xfrm>
            <a:off x="2444751" y="1763713"/>
            <a:ext cx="293687" cy="506412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직선 연결선 17"/>
          <p:cNvCxnSpPr>
            <a:cxnSpLocks noChangeShapeType="1"/>
            <a:endCxn id="52" idx="1"/>
          </p:cNvCxnSpPr>
          <p:nvPr/>
        </p:nvCxnSpPr>
        <p:spPr bwMode="auto">
          <a:xfrm>
            <a:off x="2443163" y="1763713"/>
            <a:ext cx="290513" cy="104775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직선 연결선 20"/>
          <p:cNvCxnSpPr>
            <a:cxnSpLocks noChangeShapeType="1"/>
            <a:endCxn id="53" idx="1"/>
          </p:cNvCxnSpPr>
          <p:nvPr/>
        </p:nvCxnSpPr>
        <p:spPr bwMode="auto">
          <a:xfrm>
            <a:off x="2444751" y="1763713"/>
            <a:ext cx="317500" cy="15906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직선 연결선 23"/>
          <p:cNvCxnSpPr>
            <a:cxnSpLocks noChangeShapeType="1"/>
            <a:stCxn id="51" idx="3"/>
            <a:endCxn id="62" idx="1"/>
          </p:cNvCxnSpPr>
          <p:nvPr/>
        </p:nvCxnSpPr>
        <p:spPr bwMode="auto">
          <a:xfrm flipV="1">
            <a:off x="3349626" y="2087563"/>
            <a:ext cx="465137" cy="182562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직선 연결선 24"/>
          <p:cNvCxnSpPr>
            <a:cxnSpLocks noChangeShapeType="1"/>
            <a:stCxn id="51" idx="3"/>
          </p:cNvCxnSpPr>
          <p:nvPr/>
        </p:nvCxnSpPr>
        <p:spPr bwMode="auto">
          <a:xfrm flipV="1">
            <a:off x="3349626" y="1892300"/>
            <a:ext cx="461962" cy="37782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연결선 28"/>
          <p:cNvCxnSpPr>
            <a:cxnSpLocks noChangeShapeType="1"/>
            <a:stCxn id="51" idx="3"/>
            <a:endCxn id="63" idx="1"/>
          </p:cNvCxnSpPr>
          <p:nvPr/>
        </p:nvCxnSpPr>
        <p:spPr bwMode="auto">
          <a:xfrm>
            <a:off x="3349626" y="2270125"/>
            <a:ext cx="476250" cy="2222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31"/>
          <p:cNvSpPr txBox="1">
            <a:spLocks noChangeArrowheads="1"/>
          </p:cNvSpPr>
          <p:nvPr/>
        </p:nvSpPr>
        <p:spPr bwMode="auto">
          <a:xfrm>
            <a:off x="3811588" y="1754188"/>
            <a:ext cx="8524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mainui.js</a:t>
            </a:r>
            <a:endParaRPr kumimoji="0" lang="ko-KR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2" name="TextBox 32"/>
          <p:cNvSpPr txBox="1">
            <a:spLocks noChangeArrowheads="1"/>
          </p:cNvSpPr>
          <p:nvPr/>
        </p:nvSpPr>
        <p:spPr bwMode="auto">
          <a:xfrm>
            <a:off x="3814763" y="1947863"/>
            <a:ext cx="7635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users.js</a:t>
            </a:r>
            <a:endParaRPr kumimoji="0" lang="ko-KR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3" name="TextBox 33"/>
          <p:cNvSpPr txBox="1">
            <a:spLocks noChangeArrowheads="1"/>
          </p:cNvSpPr>
          <p:nvPr/>
        </p:nvSpPr>
        <p:spPr bwMode="auto">
          <a:xfrm>
            <a:off x="3825876" y="2154238"/>
            <a:ext cx="1152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adminprod.js</a:t>
            </a:r>
            <a:endParaRPr kumimoji="0" lang="ko-KR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>
            <a:off x="4141788" y="2447925"/>
            <a:ext cx="0" cy="215900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직선 연결선 46"/>
          <p:cNvCxnSpPr>
            <a:cxnSpLocks noChangeShapeType="1"/>
          </p:cNvCxnSpPr>
          <p:nvPr/>
        </p:nvCxnSpPr>
        <p:spPr bwMode="auto">
          <a:xfrm flipV="1">
            <a:off x="3300413" y="2805113"/>
            <a:ext cx="3678238" cy="7937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TextBox 51"/>
          <p:cNvSpPr txBox="1">
            <a:spLocks noChangeArrowheads="1"/>
          </p:cNvSpPr>
          <p:nvPr/>
        </p:nvSpPr>
        <p:spPr bwMode="auto">
          <a:xfrm>
            <a:off x="6995249" y="1473975"/>
            <a:ext cx="1344612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header.ejs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navbar.ejs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content.ejs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footer.ejs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login_form.ejs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reg_form.ejs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adminbar.ejs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admincontent.ejs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adminprod.ejs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alert.ejs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67" name="직선 연결선 53"/>
          <p:cNvCxnSpPr>
            <a:cxnSpLocks noChangeShapeType="1"/>
          </p:cNvCxnSpPr>
          <p:nvPr/>
        </p:nvCxnSpPr>
        <p:spPr bwMode="auto">
          <a:xfrm>
            <a:off x="3357563" y="3367088"/>
            <a:ext cx="468313" cy="80962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직선 연결선 54"/>
          <p:cNvCxnSpPr>
            <a:cxnSpLocks noChangeShapeType="1"/>
          </p:cNvCxnSpPr>
          <p:nvPr/>
        </p:nvCxnSpPr>
        <p:spPr bwMode="auto">
          <a:xfrm flipV="1">
            <a:off x="3357563" y="3262313"/>
            <a:ext cx="465138" cy="1047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직선 연결선 55"/>
          <p:cNvCxnSpPr>
            <a:cxnSpLocks noChangeShapeType="1"/>
          </p:cNvCxnSpPr>
          <p:nvPr/>
        </p:nvCxnSpPr>
        <p:spPr bwMode="auto">
          <a:xfrm>
            <a:off x="3357563" y="3367088"/>
            <a:ext cx="479425" cy="2952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4948238" y="3773488"/>
            <a:ext cx="104298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HY헤드라인M" panose="02030600000101010101" pitchFamily="18" charset="-127"/>
              </a:rPr>
              <a:t>banner1.png</a:t>
            </a:r>
            <a:endParaRPr lang="ko-KR" altLang="en-US" sz="1200" kern="12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51413" y="3959225"/>
            <a:ext cx="145256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HY헤드라인M" panose="02030600000101010101" pitchFamily="18" charset="-127"/>
              </a:rPr>
              <a:t>admin_banner.png</a:t>
            </a:r>
            <a:endParaRPr lang="ko-KR" altLang="en-US" sz="1200" kern="12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40301" y="3573463"/>
            <a:ext cx="719137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HY헤드라인M" panose="02030600000101010101" pitchFamily="18" charset="-127"/>
              </a:rPr>
              <a:t>logo.jpg</a:t>
            </a:r>
            <a:endParaRPr lang="ko-KR" altLang="en-US" sz="1200" kern="12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3" name="직선 연결선 72"/>
          <p:cNvCxnSpPr/>
          <p:nvPr/>
        </p:nvCxnSpPr>
        <p:spPr bwMode="auto">
          <a:xfrm>
            <a:off x="7408286" y="4004150"/>
            <a:ext cx="0" cy="215900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TextBox 63"/>
          <p:cNvSpPr txBox="1">
            <a:spLocks noChangeArrowheads="1"/>
          </p:cNvSpPr>
          <p:nvPr/>
        </p:nvSpPr>
        <p:spPr bwMode="auto">
          <a:xfrm>
            <a:off x="3811588" y="3552825"/>
            <a:ext cx="6778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images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5" name="TextBox 64"/>
          <p:cNvSpPr txBox="1">
            <a:spLocks noChangeArrowheads="1"/>
          </p:cNvSpPr>
          <p:nvPr/>
        </p:nvSpPr>
        <p:spPr bwMode="auto">
          <a:xfrm>
            <a:off x="3789363" y="3084513"/>
            <a:ext cx="9080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javascripts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6" name="TextBox 65"/>
          <p:cNvSpPr txBox="1">
            <a:spLocks noChangeArrowheads="1"/>
          </p:cNvSpPr>
          <p:nvPr/>
        </p:nvSpPr>
        <p:spPr bwMode="auto">
          <a:xfrm>
            <a:off x="3771901" y="3328988"/>
            <a:ext cx="87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stylesheet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7" name="직선 연결선 66"/>
          <p:cNvCxnSpPr>
            <a:cxnSpLocks noChangeShapeType="1"/>
          </p:cNvCxnSpPr>
          <p:nvPr/>
        </p:nvCxnSpPr>
        <p:spPr bwMode="auto">
          <a:xfrm>
            <a:off x="4475163" y="3716338"/>
            <a:ext cx="446088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연결선 68"/>
          <p:cNvCxnSpPr>
            <a:cxnSpLocks noChangeShapeType="1"/>
          </p:cNvCxnSpPr>
          <p:nvPr/>
        </p:nvCxnSpPr>
        <p:spPr bwMode="auto">
          <a:xfrm flipV="1">
            <a:off x="6978651" y="1555750"/>
            <a:ext cx="0" cy="2487612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직선 연결선 69"/>
          <p:cNvCxnSpPr>
            <a:cxnSpLocks noChangeShapeType="1"/>
            <a:endCxn id="70" idx="1"/>
          </p:cNvCxnSpPr>
          <p:nvPr/>
        </p:nvCxnSpPr>
        <p:spPr bwMode="auto">
          <a:xfrm>
            <a:off x="4486276" y="3724275"/>
            <a:ext cx="461962" cy="188913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직선 연결선 70"/>
          <p:cNvCxnSpPr>
            <a:cxnSpLocks noChangeShapeType="1"/>
          </p:cNvCxnSpPr>
          <p:nvPr/>
        </p:nvCxnSpPr>
        <p:spPr bwMode="auto">
          <a:xfrm>
            <a:off x="4486276" y="3724275"/>
            <a:ext cx="454025" cy="6381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직선 연결선 72"/>
          <p:cNvCxnSpPr>
            <a:cxnSpLocks noChangeShapeType="1"/>
            <a:stCxn id="74" idx="3"/>
            <a:endCxn id="71" idx="1"/>
          </p:cNvCxnSpPr>
          <p:nvPr/>
        </p:nvCxnSpPr>
        <p:spPr bwMode="auto">
          <a:xfrm>
            <a:off x="4489451" y="3690938"/>
            <a:ext cx="461962" cy="407987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4948238" y="4206875"/>
            <a:ext cx="7200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rgbClr val="000000"/>
                </a:solidFill>
              </a:rPr>
              <a:t>u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ploads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089651" y="4227513"/>
            <a:ext cx="515937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HY헤드라인M" panose="02030600000101010101" pitchFamily="18" charset="-127"/>
              </a:rPr>
              <a:t>1.jpg</a:t>
            </a:r>
            <a:endParaRPr lang="ko-KR" altLang="en-US" sz="1200" kern="12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85" name="직선 연결선 79"/>
          <p:cNvCxnSpPr>
            <a:cxnSpLocks noChangeShapeType="1"/>
          </p:cNvCxnSpPr>
          <p:nvPr/>
        </p:nvCxnSpPr>
        <p:spPr bwMode="auto">
          <a:xfrm>
            <a:off x="5624513" y="4368800"/>
            <a:ext cx="446088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직선 연결선 80"/>
          <p:cNvCxnSpPr>
            <a:cxnSpLocks noChangeShapeType="1"/>
          </p:cNvCxnSpPr>
          <p:nvPr/>
        </p:nvCxnSpPr>
        <p:spPr bwMode="auto">
          <a:xfrm>
            <a:off x="5635626" y="4378325"/>
            <a:ext cx="461962" cy="18732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TextBox 14345"/>
          <p:cNvSpPr txBox="1">
            <a:spLocks noChangeArrowheads="1"/>
          </p:cNvSpPr>
          <p:nvPr/>
        </p:nvSpPr>
        <p:spPr bwMode="auto">
          <a:xfrm>
            <a:off x="4711702" y="922338"/>
            <a:ext cx="3824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front-end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프레임워크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: bootstrap 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Jquery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back-end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프레임워크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: Node.JS, express,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mysql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005638" y="2525713"/>
            <a:ext cx="1009650" cy="0"/>
          </a:xfrm>
          <a:prstGeom prst="line">
            <a:avLst/>
          </a:prstGeom>
          <a:noFill/>
          <a:ln w="3175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직선 연결선 87"/>
          <p:cNvCxnSpPr/>
          <p:nvPr/>
        </p:nvCxnSpPr>
        <p:spPr>
          <a:xfrm>
            <a:off x="7062788" y="3040063"/>
            <a:ext cx="1009650" cy="0"/>
          </a:xfrm>
          <a:prstGeom prst="line">
            <a:avLst/>
          </a:prstGeom>
          <a:noFill/>
          <a:ln w="3175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직선 연결선 88"/>
          <p:cNvCxnSpPr/>
          <p:nvPr/>
        </p:nvCxnSpPr>
        <p:spPr>
          <a:xfrm>
            <a:off x="7072313" y="3773488"/>
            <a:ext cx="1009650" cy="0"/>
          </a:xfrm>
          <a:prstGeom prst="line">
            <a:avLst/>
          </a:prstGeom>
          <a:noFill/>
          <a:ln w="3175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직선 연결선 3"/>
          <p:cNvCxnSpPr/>
          <p:nvPr/>
        </p:nvCxnSpPr>
        <p:spPr>
          <a:xfrm>
            <a:off x="2381534" y="1747838"/>
            <a:ext cx="309279" cy="2630487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TextBox 9"/>
          <p:cNvSpPr txBox="1">
            <a:spLocks noChangeArrowheads="1"/>
          </p:cNvSpPr>
          <p:nvPr/>
        </p:nvSpPr>
        <p:spPr bwMode="auto">
          <a:xfrm>
            <a:off x="2705101" y="4226739"/>
            <a:ext cx="11881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rgbClr val="000000"/>
                </a:solidFill>
              </a:rPr>
              <a:t>node_modules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1" name="TextBox 76"/>
          <p:cNvSpPr txBox="1">
            <a:spLocks noChangeArrowheads="1"/>
          </p:cNvSpPr>
          <p:nvPr/>
        </p:nvSpPr>
        <p:spPr bwMode="auto">
          <a:xfrm>
            <a:off x="6070601" y="4503738"/>
            <a:ext cx="7729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products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92" name="직선 연결선 79"/>
          <p:cNvCxnSpPr>
            <a:cxnSpLocks noChangeShapeType="1"/>
          </p:cNvCxnSpPr>
          <p:nvPr/>
        </p:nvCxnSpPr>
        <p:spPr bwMode="auto">
          <a:xfrm>
            <a:off x="6782594" y="4646855"/>
            <a:ext cx="446088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직선 연결선 92"/>
          <p:cNvCxnSpPr/>
          <p:nvPr/>
        </p:nvCxnSpPr>
        <p:spPr bwMode="auto">
          <a:xfrm>
            <a:off x="7408286" y="4565650"/>
            <a:ext cx="0" cy="215900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1286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800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server.js / mainui.js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그림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830262"/>
            <a:ext cx="5157787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직선 화살표 연결선 9"/>
          <p:cNvCxnSpPr>
            <a:cxnSpLocks noChangeShapeType="1"/>
          </p:cNvCxnSpPr>
          <p:nvPr/>
        </p:nvCxnSpPr>
        <p:spPr bwMode="auto">
          <a:xfrm>
            <a:off x="3370262" y="1373187"/>
            <a:ext cx="0" cy="28892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화살표 연결선 72"/>
          <p:cNvCxnSpPr>
            <a:cxnSpLocks noChangeShapeType="1"/>
          </p:cNvCxnSpPr>
          <p:nvPr/>
        </p:nvCxnSpPr>
        <p:spPr bwMode="auto">
          <a:xfrm>
            <a:off x="3370262" y="1662112"/>
            <a:ext cx="0" cy="28733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직선 화살표 연결선 73"/>
          <p:cNvCxnSpPr>
            <a:cxnSpLocks noChangeShapeType="1"/>
          </p:cNvCxnSpPr>
          <p:nvPr/>
        </p:nvCxnSpPr>
        <p:spPr bwMode="auto">
          <a:xfrm>
            <a:off x="3370262" y="2022475"/>
            <a:ext cx="0" cy="2303462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직선 화살표 연결선 75"/>
          <p:cNvCxnSpPr>
            <a:cxnSpLocks noChangeShapeType="1"/>
          </p:cNvCxnSpPr>
          <p:nvPr/>
        </p:nvCxnSpPr>
        <p:spPr bwMode="auto">
          <a:xfrm>
            <a:off x="3365500" y="4387850"/>
            <a:ext cx="0" cy="28892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13"/>
          <p:cNvSpPr txBox="1">
            <a:spLocks noChangeArrowheads="1"/>
          </p:cNvSpPr>
          <p:nvPr/>
        </p:nvSpPr>
        <p:spPr bwMode="auto">
          <a:xfrm>
            <a:off x="2557462" y="4357687"/>
            <a:ext cx="808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footer.ejs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4" name="TextBox 68"/>
          <p:cNvSpPr txBox="1">
            <a:spLocks noChangeArrowheads="1"/>
          </p:cNvSpPr>
          <p:nvPr/>
        </p:nvSpPr>
        <p:spPr bwMode="auto">
          <a:xfrm>
            <a:off x="2438400" y="2847975"/>
            <a:ext cx="927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content.ejs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5" name="TextBox 69"/>
          <p:cNvSpPr txBox="1">
            <a:spLocks noChangeArrowheads="1"/>
          </p:cNvSpPr>
          <p:nvPr/>
        </p:nvSpPr>
        <p:spPr bwMode="auto">
          <a:xfrm>
            <a:off x="2481262" y="1662112"/>
            <a:ext cx="8842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navbar.ejs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6" name="TextBox 70"/>
          <p:cNvSpPr txBox="1">
            <a:spLocks noChangeArrowheads="1"/>
          </p:cNvSpPr>
          <p:nvPr/>
        </p:nvSpPr>
        <p:spPr bwMode="auto">
          <a:xfrm>
            <a:off x="2473325" y="1349375"/>
            <a:ext cx="892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header.ejs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7" name="타원 11"/>
          <p:cNvSpPr>
            <a:spLocks noChangeArrowheads="1"/>
          </p:cNvSpPr>
          <p:nvPr/>
        </p:nvSpPr>
        <p:spPr bwMode="auto">
          <a:xfrm>
            <a:off x="809625" y="1733550"/>
            <a:ext cx="1119187" cy="1008062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68" name="TextBox 12"/>
          <p:cNvSpPr txBox="1">
            <a:spLocks noChangeArrowheads="1"/>
          </p:cNvSpPr>
          <p:nvPr/>
        </p:nvSpPr>
        <p:spPr bwMode="auto">
          <a:xfrm>
            <a:off x="352425" y="2752725"/>
            <a:ext cx="8064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server.js</a:t>
            </a:r>
            <a:endParaRPr kumimoji="0" lang="ko-KR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grpSp>
        <p:nvGrpSpPr>
          <p:cNvPr id="69" name="그룹 82"/>
          <p:cNvGrpSpPr>
            <a:grpSpLocks/>
          </p:cNvGrpSpPr>
          <p:nvPr/>
        </p:nvGrpSpPr>
        <p:grpSpPr bwMode="auto">
          <a:xfrm>
            <a:off x="1395412" y="3992562"/>
            <a:ext cx="517525" cy="503238"/>
            <a:chOff x="2622550" y="2609850"/>
            <a:chExt cx="3813175" cy="3627438"/>
          </a:xfrm>
        </p:grpSpPr>
        <p:pic>
          <p:nvPicPr>
            <p:cNvPr id="70" name="그림 143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550" y="2609850"/>
              <a:ext cx="3813175" cy="36258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4"/>
            <p:cNvSpPr>
              <a:spLocks noChangeArrowheads="1"/>
            </p:cNvSpPr>
            <p:nvPr/>
          </p:nvSpPr>
          <p:spPr bwMode="auto">
            <a:xfrm>
              <a:off x="2630488" y="3068638"/>
              <a:ext cx="3757612" cy="3168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HY헤드라인M" panose="02030600000101010101" pitchFamily="18" charset="-127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2739519" y="3502405"/>
              <a:ext cx="3532450" cy="251746"/>
            </a:xfrm>
            <a:prstGeom prst="rect">
              <a:avLst/>
            </a:prstGeom>
            <a:solidFill>
              <a:srgbClr val="37399B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 bwMode="auto">
            <a:xfrm>
              <a:off x="4564228" y="3216333"/>
              <a:ext cx="1707741" cy="10298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 bwMode="auto">
            <a:xfrm>
              <a:off x="2739519" y="3857142"/>
              <a:ext cx="3532450" cy="6408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 bwMode="auto">
            <a:xfrm>
              <a:off x="2739519" y="4589494"/>
              <a:ext cx="736906" cy="84678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 bwMode="auto">
            <a:xfrm>
              <a:off x="3558298" y="4658153"/>
              <a:ext cx="701811" cy="6865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 bwMode="auto">
            <a:xfrm>
              <a:off x="3581692" y="4795469"/>
              <a:ext cx="444481" cy="5721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 bwMode="auto">
            <a:xfrm>
              <a:off x="3581692" y="4921338"/>
              <a:ext cx="713512" cy="6865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 bwMode="auto">
            <a:xfrm>
              <a:off x="3581692" y="5047215"/>
              <a:ext cx="339213" cy="9154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 bwMode="auto">
            <a:xfrm>
              <a:off x="4692897" y="4589494"/>
              <a:ext cx="736898" cy="84678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 bwMode="auto">
            <a:xfrm>
              <a:off x="5511677" y="4658153"/>
              <a:ext cx="701811" cy="6865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5535071" y="4784022"/>
              <a:ext cx="444481" cy="5721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5535071" y="4909899"/>
              <a:ext cx="713505" cy="8009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5535071" y="5035768"/>
              <a:ext cx="339205" cy="10299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 flipV="1">
              <a:off x="2774613" y="6065639"/>
              <a:ext cx="3497356" cy="1258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3768842" y="5733796"/>
              <a:ext cx="1462111" cy="12587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Y헤드라인M" panose="02030600000101010101" pitchFamily="18" charset="-127"/>
              </a:endParaRPr>
            </a:p>
          </p:txBody>
        </p:sp>
      </p:grpSp>
      <p:cxnSp>
        <p:nvCxnSpPr>
          <p:cNvPr id="87" name="직선 화살표 연결선 19"/>
          <p:cNvCxnSpPr>
            <a:cxnSpLocks noChangeShapeType="1"/>
          </p:cNvCxnSpPr>
          <p:nvPr/>
        </p:nvCxnSpPr>
        <p:spPr bwMode="auto">
          <a:xfrm flipV="1">
            <a:off x="979487" y="2741612"/>
            <a:ext cx="223838" cy="114141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직선 화살표 연결선 106"/>
          <p:cNvCxnSpPr>
            <a:cxnSpLocks noChangeShapeType="1"/>
          </p:cNvCxnSpPr>
          <p:nvPr/>
        </p:nvCxnSpPr>
        <p:spPr bwMode="auto">
          <a:xfrm>
            <a:off x="1425575" y="2771775"/>
            <a:ext cx="225425" cy="111442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9" name="그림 143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" y="3970337"/>
            <a:ext cx="557213" cy="519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모서리가 접힌 도형 24"/>
          <p:cNvSpPr>
            <a:spLocks noChangeArrowheads="1"/>
          </p:cNvSpPr>
          <p:nvPr/>
        </p:nvSpPr>
        <p:spPr bwMode="auto">
          <a:xfrm>
            <a:off x="1571625" y="2509837"/>
            <a:ext cx="411162" cy="303213"/>
          </a:xfrm>
          <a:prstGeom prst="foldedCorner">
            <a:avLst>
              <a:gd name="adj" fmla="val 42287"/>
            </a:avLst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1" name="모서리가 접힌 도형 129"/>
          <p:cNvSpPr>
            <a:spLocks noChangeArrowheads="1"/>
          </p:cNvSpPr>
          <p:nvPr/>
        </p:nvSpPr>
        <p:spPr bwMode="auto">
          <a:xfrm>
            <a:off x="709612" y="2511425"/>
            <a:ext cx="412750" cy="301625"/>
          </a:xfrm>
          <a:prstGeom prst="foldedCorner">
            <a:avLst>
              <a:gd name="adj" fmla="val 42287"/>
            </a:avLst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4" name="TextBox 130"/>
          <p:cNvSpPr txBox="1">
            <a:spLocks noChangeArrowheads="1"/>
          </p:cNvSpPr>
          <p:nvPr/>
        </p:nvSpPr>
        <p:spPr bwMode="auto">
          <a:xfrm>
            <a:off x="817562" y="1744662"/>
            <a:ext cx="10810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시원쇼핑몰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9900CC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웹서버</a:t>
            </a:r>
          </a:p>
        </p:txBody>
      </p:sp>
      <p:sp>
        <p:nvSpPr>
          <p:cNvPr id="95" name="TextBox 131"/>
          <p:cNvSpPr txBox="1">
            <a:spLocks noChangeArrowheads="1"/>
          </p:cNvSpPr>
          <p:nvPr/>
        </p:nvSpPr>
        <p:spPr bwMode="auto">
          <a:xfrm>
            <a:off x="1447800" y="2738437"/>
            <a:ext cx="852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mainui.js</a:t>
            </a:r>
            <a:endParaRPr kumimoji="0" lang="ko-KR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6" name="TextBox 30"/>
          <p:cNvSpPr txBox="1">
            <a:spLocks noChangeArrowheads="1"/>
          </p:cNvSpPr>
          <p:nvPr/>
        </p:nvSpPr>
        <p:spPr bwMode="auto">
          <a:xfrm>
            <a:off x="2351087" y="2397125"/>
            <a:ext cx="412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  <a:sym typeface="Wingdings" panose="05000000000000000000" pitchFamily="2" charset="2"/>
              </a:rPr>
              <a:t></a:t>
            </a: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7" name="TextBox 132"/>
          <p:cNvSpPr txBox="1">
            <a:spLocks noChangeArrowheads="1"/>
          </p:cNvSpPr>
          <p:nvPr/>
        </p:nvSpPr>
        <p:spPr bwMode="auto">
          <a:xfrm>
            <a:off x="973137" y="2160587"/>
            <a:ext cx="874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  <a:sym typeface="Wingdings 2" panose="05020102010507070707" pitchFamily="18" charset="2"/>
              </a:rPr>
              <a:t>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  <a:sym typeface="Wingdings 2" panose="05020102010507070707" pitchFamily="18" charset="2"/>
              </a:rPr>
              <a:t>라우팅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8" name="TextBox 133"/>
          <p:cNvSpPr txBox="1">
            <a:spLocks noChangeArrowheads="1"/>
          </p:cNvSpPr>
          <p:nvPr/>
        </p:nvSpPr>
        <p:spPr bwMode="auto">
          <a:xfrm>
            <a:off x="368300" y="2376487"/>
            <a:ext cx="412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  <a:sym typeface="Wingdings" panose="05000000000000000000" pitchFamily="2" charset="2"/>
              </a:rPr>
              <a:t></a:t>
            </a: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9" name="TextBox 134"/>
          <p:cNvSpPr txBox="1">
            <a:spLocks noChangeArrowheads="1"/>
          </p:cNvSpPr>
          <p:nvPr/>
        </p:nvSpPr>
        <p:spPr bwMode="auto">
          <a:xfrm>
            <a:off x="1512887" y="3170237"/>
            <a:ext cx="414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  <a:sym typeface="Wingdings" panose="05000000000000000000" pitchFamily="2" charset="2"/>
              </a:rPr>
              <a:t></a:t>
            </a: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0" name="TextBox 135"/>
          <p:cNvSpPr txBox="1">
            <a:spLocks noChangeArrowheads="1"/>
          </p:cNvSpPr>
          <p:nvPr/>
        </p:nvSpPr>
        <p:spPr bwMode="auto">
          <a:xfrm>
            <a:off x="711200" y="32734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  <a:sym typeface="Wingdings" panose="05000000000000000000" pitchFamily="2" charset="2"/>
              </a:rPr>
              <a:t></a:t>
            </a: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1" name="자유형 31"/>
          <p:cNvSpPr>
            <a:spLocks/>
          </p:cNvSpPr>
          <p:nvPr/>
        </p:nvSpPr>
        <p:spPr bwMode="auto">
          <a:xfrm>
            <a:off x="1054100" y="2501900"/>
            <a:ext cx="622300" cy="212725"/>
          </a:xfrm>
          <a:custGeom>
            <a:avLst/>
            <a:gdLst>
              <a:gd name="T0" fmla="*/ 0 w 677008"/>
              <a:gd name="T1" fmla="*/ 132923 h 211166"/>
              <a:gd name="T2" fmla="*/ 210040 w 677008"/>
              <a:gd name="T3" fmla="*/ 150646 h 211166"/>
              <a:gd name="T4" fmla="*/ 298904 w 677008"/>
              <a:gd name="T5" fmla="*/ 17729 h 211166"/>
              <a:gd name="T6" fmla="*/ 315061 w 677008"/>
              <a:gd name="T7" fmla="*/ 203813 h 211166"/>
              <a:gd name="T8" fmla="*/ 347375 w 677008"/>
              <a:gd name="T9" fmla="*/ 7 h 211166"/>
              <a:gd name="T10" fmla="*/ 371610 w 677008"/>
              <a:gd name="T11" fmla="*/ 212674 h 211166"/>
              <a:gd name="T12" fmla="*/ 395845 w 677008"/>
              <a:gd name="T13" fmla="*/ 35451 h 211166"/>
              <a:gd name="T14" fmla="*/ 420081 w 677008"/>
              <a:gd name="T15" fmla="*/ 168369 h 211166"/>
              <a:gd name="T16" fmla="*/ 444316 w 677008"/>
              <a:gd name="T17" fmla="*/ 17729 h 211166"/>
              <a:gd name="T18" fmla="*/ 476630 w 677008"/>
              <a:gd name="T19" fmla="*/ 194951 h 211166"/>
              <a:gd name="T20" fmla="*/ 500865 w 677008"/>
              <a:gd name="T21" fmla="*/ 106340 h 211166"/>
              <a:gd name="T22" fmla="*/ 622043 w 677008"/>
              <a:gd name="T23" fmla="*/ 97479 h 21116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77008" h="211166">
                <a:moveTo>
                  <a:pt x="0" y="131891"/>
                </a:moveTo>
                <a:cubicBezTo>
                  <a:pt x="87190" y="150208"/>
                  <a:pt x="174381" y="168526"/>
                  <a:pt x="228600" y="149476"/>
                </a:cubicBezTo>
                <a:cubicBezTo>
                  <a:pt x="282819" y="130426"/>
                  <a:pt x="306266" y="8799"/>
                  <a:pt x="325316" y="17591"/>
                </a:cubicBezTo>
                <a:cubicBezTo>
                  <a:pt x="344366" y="26383"/>
                  <a:pt x="334108" y="205161"/>
                  <a:pt x="342900" y="202230"/>
                </a:cubicBezTo>
                <a:cubicBezTo>
                  <a:pt x="351692" y="199299"/>
                  <a:pt x="367812" y="-1458"/>
                  <a:pt x="378070" y="7"/>
                </a:cubicBezTo>
                <a:cubicBezTo>
                  <a:pt x="388328" y="1472"/>
                  <a:pt x="395654" y="205161"/>
                  <a:pt x="404446" y="211022"/>
                </a:cubicBezTo>
                <a:cubicBezTo>
                  <a:pt x="413238" y="216884"/>
                  <a:pt x="422031" y="42503"/>
                  <a:pt x="430823" y="35176"/>
                </a:cubicBezTo>
                <a:cubicBezTo>
                  <a:pt x="439615" y="27849"/>
                  <a:pt x="448408" y="169992"/>
                  <a:pt x="457200" y="167061"/>
                </a:cubicBezTo>
                <a:cubicBezTo>
                  <a:pt x="465992" y="164130"/>
                  <a:pt x="473319" y="13195"/>
                  <a:pt x="483577" y="17591"/>
                </a:cubicBezTo>
                <a:cubicBezTo>
                  <a:pt x="493835" y="21987"/>
                  <a:pt x="508488" y="178783"/>
                  <a:pt x="518746" y="193437"/>
                </a:cubicBezTo>
                <a:cubicBezTo>
                  <a:pt x="529004" y="208091"/>
                  <a:pt x="518746" y="121633"/>
                  <a:pt x="545123" y="105514"/>
                </a:cubicBezTo>
                <a:cubicBezTo>
                  <a:pt x="571500" y="89395"/>
                  <a:pt x="624254" y="93058"/>
                  <a:pt x="677008" y="96722"/>
                </a:cubicBezTo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2" name="자유형 32"/>
          <p:cNvSpPr>
            <a:spLocks/>
          </p:cNvSpPr>
          <p:nvPr/>
        </p:nvSpPr>
        <p:spPr bwMode="auto">
          <a:xfrm>
            <a:off x="2054225" y="1508125"/>
            <a:ext cx="466725" cy="1052512"/>
          </a:xfrm>
          <a:custGeom>
            <a:avLst/>
            <a:gdLst>
              <a:gd name="T0" fmla="*/ 466344 w 466344"/>
              <a:gd name="T1" fmla="*/ 0 h 1051560"/>
              <a:gd name="T2" fmla="*/ 292608 w 466344"/>
              <a:gd name="T3" fmla="*/ 265176 h 1051560"/>
              <a:gd name="T4" fmla="*/ 228600 w 466344"/>
              <a:gd name="T5" fmla="*/ 795528 h 1051560"/>
              <a:gd name="T6" fmla="*/ 0 w 466344"/>
              <a:gd name="T7" fmla="*/ 1051560 h 10515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66344" h="1051560">
                <a:moveTo>
                  <a:pt x="466344" y="0"/>
                </a:moveTo>
                <a:cubicBezTo>
                  <a:pt x="399288" y="66294"/>
                  <a:pt x="332232" y="132588"/>
                  <a:pt x="292608" y="265176"/>
                </a:cubicBezTo>
                <a:cubicBezTo>
                  <a:pt x="252984" y="397764"/>
                  <a:pt x="277368" y="664464"/>
                  <a:pt x="228600" y="795528"/>
                </a:cubicBezTo>
                <a:cubicBezTo>
                  <a:pt x="179832" y="926592"/>
                  <a:pt x="89916" y="989076"/>
                  <a:pt x="0" y="1051560"/>
                </a:cubicBezTo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3" name="자유형 33"/>
          <p:cNvSpPr>
            <a:spLocks/>
          </p:cNvSpPr>
          <p:nvPr/>
        </p:nvSpPr>
        <p:spPr bwMode="auto">
          <a:xfrm>
            <a:off x="2190750" y="1816100"/>
            <a:ext cx="338137" cy="735012"/>
          </a:xfrm>
          <a:custGeom>
            <a:avLst/>
            <a:gdLst>
              <a:gd name="T0" fmla="*/ 338328 w 338328"/>
              <a:gd name="T1" fmla="*/ 13458 h 735834"/>
              <a:gd name="T2" fmla="*/ 265176 w 338328"/>
              <a:gd name="T3" fmla="*/ 22602 h 735834"/>
              <a:gd name="T4" fmla="*/ 228600 w 338328"/>
              <a:gd name="T5" fmla="*/ 223770 h 735834"/>
              <a:gd name="T6" fmla="*/ 228600 w 338328"/>
              <a:gd name="T7" fmla="*/ 552954 h 735834"/>
              <a:gd name="T8" fmla="*/ 0 w 338328"/>
              <a:gd name="T9" fmla="*/ 735834 h 7358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8328" h="735834">
                <a:moveTo>
                  <a:pt x="338328" y="13458"/>
                </a:moveTo>
                <a:cubicBezTo>
                  <a:pt x="310896" y="504"/>
                  <a:pt x="283464" y="-12450"/>
                  <a:pt x="265176" y="22602"/>
                </a:cubicBezTo>
                <a:cubicBezTo>
                  <a:pt x="246888" y="57654"/>
                  <a:pt x="234696" y="135378"/>
                  <a:pt x="228600" y="223770"/>
                </a:cubicBezTo>
                <a:cubicBezTo>
                  <a:pt x="222504" y="312162"/>
                  <a:pt x="266700" y="467610"/>
                  <a:pt x="228600" y="552954"/>
                </a:cubicBezTo>
                <a:cubicBezTo>
                  <a:pt x="190500" y="638298"/>
                  <a:pt x="95250" y="687066"/>
                  <a:pt x="0" y="735834"/>
                </a:cubicBezTo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4" name="자유형 34"/>
          <p:cNvSpPr>
            <a:spLocks/>
          </p:cNvSpPr>
          <p:nvPr/>
        </p:nvSpPr>
        <p:spPr bwMode="auto">
          <a:xfrm>
            <a:off x="2117725" y="2587625"/>
            <a:ext cx="374650" cy="420687"/>
          </a:xfrm>
          <a:custGeom>
            <a:avLst/>
            <a:gdLst>
              <a:gd name="T0" fmla="*/ 374904 w 374904"/>
              <a:gd name="T1" fmla="*/ 421546 h 421546"/>
              <a:gd name="T2" fmla="*/ 246888 w 374904"/>
              <a:gd name="T3" fmla="*/ 247810 h 421546"/>
              <a:gd name="T4" fmla="*/ 274320 w 374904"/>
              <a:gd name="T5" fmla="*/ 19210 h 421546"/>
              <a:gd name="T6" fmla="*/ 0 w 374904"/>
              <a:gd name="T7" fmla="*/ 28354 h 42154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904" h="421546">
                <a:moveTo>
                  <a:pt x="374904" y="421546"/>
                </a:moveTo>
                <a:cubicBezTo>
                  <a:pt x="319278" y="368206"/>
                  <a:pt x="263652" y="314866"/>
                  <a:pt x="246888" y="247810"/>
                </a:cubicBezTo>
                <a:cubicBezTo>
                  <a:pt x="230124" y="180754"/>
                  <a:pt x="315468" y="55786"/>
                  <a:pt x="274320" y="19210"/>
                </a:cubicBezTo>
                <a:cubicBezTo>
                  <a:pt x="233172" y="-17366"/>
                  <a:pt x="116586" y="5494"/>
                  <a:pt x="0" y="28354"/>
                </a:cubicBezTo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5" name="자유형 35"/>
          <p:cNvSpPr>
            <a:spLocks/>
          </p:cNvSpPr>
          <p:nvPr/>
        </p:nvSpPr>
        <p:spPr bwMode="auto">
          <a:xfrm>
            <a:off x="2136775" y="2679700"/>
            <a:ext cx="457200" cy="1746250"/>
          </a:xfrm>
          <a:custGeom>
            <a:avLst/>
            <a:gdLst>
              <a:gd name="T0" fmla="*/ 457200 w 457200"/>
              <a:gd name="T1" fmla="*/ 1746504 h 1746504"/>
              <a:gd name="T2" fmla="*/ 438912 w 457200"/>
              <a:gd name="T3" fmla="*/ 1645920 h 1746504"/>
              <a:gd name="T4" fmla="*/ 411480 w 457200"/>
              <a:gd name="T5" fmla="*/ 1399032 h 1746504"/>
              <a:gd name="T6" fmla="*/ 310896 w 457200"/>
              <a:gd name="T7" fmla="*/ 685800 h 1746504"/>
              <a:gd name="T8" fmla="*/ 228600 w 457200"/>
              <a:gd name="T9" fmla="*/ 402336 h 1746504"/>
              <a:gd name="T10" fmla="*/ 146304 w 457200"/>
              <a:gd name="T11" fmla="*/ 128016 h 1746504"/>
              <a:gd name="T12" fmla="*/ 0 w 457200"/>
              <a:gd name="T13" fmla="*/ 0 h 17465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57200" h="1746504">
                <a:moveTo>
                  <a:pt x="457200" y="1746504"/>
                </a:moveTo>
                <a:cubicBezTo>
                  <a:pt x="451866" y="1725168"/>
                  <a:pt x="446532" y="1703832"/>
                  <a:pt x="438912" y="1645920"/>
                </a:cubicBezTo>
                <a:cubicBezTo>
                  <a:pt x="431292" y="1588008"/>
                  <a:pt x="432816" y="1559052"/>
                  <a:pt x="411480" y="1399032"/>
                </a:cubicBezTo>
                <a:cubicBezTo>
                  <a:pt x="390144" y="1239012"/>
                  <a:pt x="341376" y="851916"/>
                  <a:pt x="310896" y="685800"/>
                </a:cubicBezTo>
                <a:cubicBezTo>
                  <a:pt x="280416" y="519684"/>
                  <a:pt x="256032" y="495300"/>
                  <a:pt x="228600" y="402336"/>
                </a:cubicBezTo>
                <a:cubicBezTo>
                  <a:pt x="201168" y="309372"/>
                  <a:pt x="184404" y="195072"/>
                  <a:pt x="146304" y="128016"/>
                </a:cubicBezTo>
                <a:cubicBezTo>
                  <a:pt x="108204" y="60960"/>
                  <a:pt x="54102" y="30480"/>
                  <a:pt x="0" y="0"/>
                </a:cubicBezTo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7" name="TextBox 143"/>
          <p:cNvSpPr txBox="1">
            <a:spLocks noChangeArrowheads="1"/>
          </p:cNvSpPr>
          <p:nvPr/>
        </p:nvSpPr>
        <p:spPr bwMode="auto">
          <a:xfrm>
            <a:off x="3473450" y="4789487"/>
            <a:ext cx="22050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로그인전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로그인후 처리필요</a:t>
            </a:r>
          </a:p>
        </p:txBody>
      </p:sp>
      <p:sp>
        <p:nvSpPr>
          <p:cNvPr id="108" name="자유형 39"/>
          <p:cNvSpPr>
            <a:spLocks/>
          </p:cNvSpPr>
          <p:nvPr/>
        </p:nvSpPr>
        <p:spPr bwMode="auto">
          <a:xfrm>
            <a:off x="5684837" y="1576387"/>
            <a:ext cx="3200400" cy="3455988"/>
          </a:xfrm>
          <a:custGeom>
            <a:avLst/>
            <a:gdLst>
              <a:gd name="T0" fmla="*/ 0 w 3201212"/>
              <a:gd name="T1" fmla="*/ 3337560 h 3456529"/>
              <a:gd name="T2" fmla="*/ 740664 w 3201212"/>
              <a:gd name="T3" fmla="*/ 3392424 h 3456529"/>
              <a:gd name="T4" fmla="*/ 877824 w 3201212"/>
              <a:gd name="T5" fmla="*/ 3282696 h 3456529"/>
              <a:gd name="T6" fmla="*/ 923544 w 3201212"/>
              <a:gd name="T7" fmla="*/ 3456432 h 3456529"/>
              <a:gd name="T8" fmla="*/ 969264 w 3201212"/>
              <a:gd name="T9" fmla="*/ 3282696 h 3456529"/>
              <a:gd name="T10" fmla="*/ 996696 w 3201212"/>
              <a:gd name="T11" fmla="*/ 3456432 h 3456529"/>
              <a:gd name="T12" fmla="*/ 1060704 w 3201212"/>
              <a:gd name="T13" fmla="*/ 3273552 h 3456529"/>
              <a:gd name="T14" fmla="*/ 1106424 w 3201212"/>
              <a:gd name="T15" fmla="*/ 3447288 h 3456529"/>
              <a:gd name="T16" fmla="*/ 1133856 w 3201212"/>
              <a:gd name="T17" fmla="*/ 3264408 h 3456529"/>
              <a:gd name="T18" fmla="*/ 1207008 w 3201212"/>
              <a:gd name="T19" fmla="*/ 3456432 h 3456529"/>
              <a:gd name="T20" fmla="*/ 1188720 w 3201212"/>
              <a:gd name="T21" fmla="*/ 3291840 h 3456529"/>
              <a:gd name="T22" fmla="*/ 1307592 w 3201212"/>
              <a:gd name="T23" fmla="*/ 3392424 h 3456529"/>
              <a:gd name="T24" fmla="*/ 1335024 w 3201212"/>
              <a:gd name="T25" fmla="*/ 3300984 h 3456529"/>
              <a:gd name="T26" fmla="*/ 1764792 w 3201212"/>
              <a:gd name="T27" fmla="*/ 3291840 h 3456529"/>
              <a:gd name="T28" fmla="*/ 2368296 w 3201212"/>
              <a:gd name="T29" fmla="*/ 3429000 h 3456529"/>
              <a:gd name="T30" fmla="*/ 2944368 w 3201212"/>
              <a:gd name="T31" fmla="*/ 3236976 h 3456529"/>
              <a:gd name="T32" fmla="*/ 3145536 w 3201212"/>
              <a:gd name="T33" fmla="*/ 2569464 h 3456529"/>
              <a:gd name="T34" fmla="*/ 3154680 w 3201212"/>
              <a:gd name="T35" fmla="*/ 704088 h 3456529"/>
              <a:gd name="T36" fmla="*/ 2596896 w 3201212"/>
              <a:gd name="T37" fmla="*/ 0 h 345652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201212" h="3456529">
                <a:moveTo>
                  <a:pt x="0" y="3337560"/>
                </a:moveTo>
                <a:cubicBezTo>
                  <a:pt x="297180" y="3369564"/>
                  <a:pt x="594360" y="3401568"/>
                  <a:pt x="740664" y="3392424"/>
                </a:cubicBezTo>
                <a:cubicBezTo>
                  <a:pt x="886968" y="3383280"/>
                  <a:pt x="847344" y="3272028"/>
                  <a:pt x="877824" y="3282696"/>
                </a:cubicBezTo>
                <a:cubicBezTo>
                  <a:pt x="908304" y="3293364"/>
                  <a:pt x="908304" y="3456432"/>
                  <a:pt x="923544" y="3456432"/>
                </a:cubicBezTo>
                <a:cubicBezTo>
                  <a:pt x="938784" y="3456432"/>
                  <a:pt x="957072" y="3282696"/>
                  <a:pt x="969264" y="3282696"/>
                </a:cubicBezTo>
                <a:cubicBezTo>
                  <a:pt x="981456" y="3282696"/>
                  <a:pt x="981456" y="3457956"/>
                  <a:pt x="996696" y="3456432"/>
                </a:cubicBezTo>
                <a:cubicBezTo>
                  <a:pt x="1011936" y="3454908"/>
                  <a:pt x="1042416" y="3275076"/>
                  <a:pt x="1060704" y="3273552"/>
                </a:cubicBezTo>
                <a:cubicBezTo>
                  <a:pt x="1078992" y="3272028"/>
                  <a:pt x="1094232" y="3448812"/>
                  <a:pt x="1106424" y="3447288"/>
                </a:cubicBezTo>
                <a:cubicBezTo>
                  <a:pt x="1118616" y="3445764"/>
                  <a:pt x="1117092" y="3262884"/>
                  <a:pt x="1133856" y="3264408"/>
                </a:cubicBezTo>
                <a:cubicBezTo>
                  <a:pt x="1150620" y="3265932"/>
                  <a:pt x="1197864" y="3451860"/>
                  <a:pt x="1207008" y="3456432"/>
                </a:cubicBezTo>
                <a:cubicBezTo>
                  <a:pt x="1216152" y="3461004"/>
                  <a:pt x="1171956" y="3302508"/>
                  <a:pt x="1188720" y="3291840"/>
                </a:cubicBezTo>
                <a:cubicBezTo>
                  <a:pt x="1205484" y="3281172"/>
                  <a:pt x="1283208" y="3390900"/>
                  <a:pt x="1307592" y="3392424"/>
                </a:cubicBezTo>
                <a:cubicBezTo>
                  <a:pt x="1331976" y="3393948"/>
                  <a:pt x="1258824" y="3317748"/>
                  <a:pt x="1335024" y="3300984"/>
                </a:cubicBezTo>
                <a:cubicBezTo>
                  <a:pt x="1411224" y="3284220"/>
                  <a:pt x="1592580" y="3270504"/>
                  <a:pt x="1764792" y="3291840"/>
                </a:cubicBezTo>
                <a:cubicBezTo>
                  <a:pt x="1937004" y="3313176"/>
                  <a:pt x="2171700" y="3438144"/>
                  <a:pt x="2368296" y="3429000"/>
                </a:cubicBezTo>
                <a:cubicBezTo>
                  <a:pt x="2564892" y="3419856"/>
                  <a:pt x="2814828" y="3380232"/>
                  <a:pt x="2944368" y="3236976"/>
                </a:cubicBezTo>
                <a:cubicBezTo>
                  <a:pt x="3073908" y="3093720"/>
                  <a:pt x="3110484" y="2991612"/>
                  <a:pt x="3145536" y="2569464"/>
                </a:cubicBezTo>
                <a:cubicBezTo>
                  <a:pt x="3180588" y="2147316"/>
                  <a:pt x="3246120" y="1132332"/>
                  <a:pt x="3154680" y="704088"/>
                </a:cubicBezTo>
                <a:cubicBezTo>
                  <a:pt x="3063240" y="275844"/>
                  <a:pt x="2830068" y="137922"/>
                  <a:pt x="2596896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kern="1200" smtClean="0">
              <a:solidFill>
                <a:srgbClr val="000000"/>
              </a:solidFill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43731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5475" y="927037"/>
            <a:ext cx="6772275" cy="4093428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express = require('express');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createError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require('http-errors');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path = require('path');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cookieParser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require('cookie-parser');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session = require('express-session');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bodyParser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require('body-parser');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app = express();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mainui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require('./routes/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mainui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users = require('./routes/users');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adminprod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require('./routes/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adminprod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PORT = 65012;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실행환경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초기화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설정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app.set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('views',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path.join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'views'));                // views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경로 설정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app.set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('view engine',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');                                              // view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엔진 지정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app.use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express.static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path.join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'public')));   // public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설정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브라우져부분 설정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app.use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express.urlencoded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({ extended: false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app.use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cookieParser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app.use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bodyParser.urlencoded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({ extended: false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app.use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express.json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app.use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(session({ key: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secret: 'secret key',               //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세션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id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암호화할때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사용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resave: false,                        //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접속할때마다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id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부여금지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saveUninitialized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: true }));     //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세션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id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사용전에는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발급금지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7989888" y="2699613"/>
            <a:ext cx="9477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server.js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10050" y="742950"/>
            <a:ext cx="4754563" cy="1938992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URI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핸들러를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매핑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app.use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('/',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mainui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                       //  / 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메인화면기능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app.use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('/users', users);                //  '/users'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사용자기능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app.use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adminprod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adminprod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 // ‘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adminprod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’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상품등록관리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웹서버를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실행합니다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app.listen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(PORT, function ()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console.log('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서버실행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: http://203.249.127.32:' + PORT);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console.log('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서버실행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: http://192.9.44.53:' + PORT);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525228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1874" y="1206137"/>
            <a:ext cx="6591300" cy="4000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02. </a:t>
            </a:r>
            <a:r>
              <a:rPr lang="ko-KR" altLang="en-US" sz="1800" b="1" dirty="0" smtClean="0"/>
              <a:t>개발환경 구축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21283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F17C76-5602-438B-AD33-53ECD998D161}"/>
              </a:ext>
            </a:extLst>
          </p:cNvPr>
          <p:cNvSpPr/>
          <p:nvPr/>
        </p:nvSpPr>
        <p:spPr>
          <a:xfrm>
            <a:off x="3045604" y="720022"/>
            <a:ext cx="504384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80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쇼핑몰 웹사이트 구축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indent="3333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구축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(Node.js/Express, Bootstrap, </a:t>
            </a:r>
            <a:r>
              <a:rPr lang="en-US" altLang="ko-KR" sz="1400" kern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Atom)</a:t>
            </a:r>
            <a:endParaRPr lang="ko-KR" alt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12" y="2123654"/>
            <a:ext cx="4583466" cy="27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598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8044" y="982979"/>
            <a:ext cx="8521700" cy="3985706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메인화면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출력파일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express = require('express');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require('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fs = require('fs');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router =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express.Router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var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loglevel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1;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GetMainUI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(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res) =&gt; {   //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메인화면을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출력합니다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let  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'';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logging(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loglevel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'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router.get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() invoked!');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header.ejs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','utf8');                                   //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헤더부분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if (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session.auth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&amp;&amp;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session.admin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 {  //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만약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관리자가 로그인했다면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adminbar.ejs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','utf8');  //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관리자메뉴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admincontent.ejs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} else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navbar.ejs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','utf8');      //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일반사용자메뉴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content.ejs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','utf8');     // Content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footer.ejs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','utf8');               // Footer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8180745" y="732444"/>
            <a:ext cx="7889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mainui.js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1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050" y="1141299"/>
            <a:ext cx="3849687" cy="8572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2"/>
          <p:cNvSpPr>
            <a:spLocks noChangeArrowheads="1"/>
          </p:cNvSpPr>
          <p:nvPr/>
        </p:nvSpPr>
        <p:spPr bwMode="auto">
          <a:xfrm>
            <a:off x="4748794" y="1410136"/>
            <a:ext cx="4311650" cy="358775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4489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3100" y="977900"/>
            <a:ext cx="6772275" cy="3970318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res.writeHead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(200, {'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Content-Type':'text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/html; charset=utf8'});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req.session.auth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 {  // true :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상태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 false :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로그인안된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상태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res.end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ejs.render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 { 'title' : 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site',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logurl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'/users/logout',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loglabel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로그아웃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regurl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'/users/profile',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reglabel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req.session.who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}));  //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세션에 저장된 사용자명표시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else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res.end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ejs.render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{ 'title' : 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site',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logurl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auth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loglabel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regurl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reglabel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가입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logging = (level,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logmsg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 =&gt;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if (level != 0)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console.log(level,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logmsg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loglevel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++;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30762" y="3478213"/>
            <a:ext cx="4106863" cy="900246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‘/’ get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메소드의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핸들러를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정의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router.get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('/',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GetMainUI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외부로 뺍니다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module.exports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router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7519829" y="977900"/>
            <a:ext cx="9921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>
                <a:solidFill>
                  <a:srgbClr val="0000FF"/>
                </a:solidFill>
              </a:rPr>
              <a:t>mainui.js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6023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4725" y="696170"/>
            <a:ext cx="6765925" cy="4298950"/>
          </a:xfrm>
          <a:prstGeom prst="rect">
            <a:avLst/>
          </a:prstGeom>
          <a:solidFill>
            <a:srgbClr val="4987E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/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&lt;!DOCTYPE html&gt;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&lt;html&gt;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&lt;head&gt;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&lt;meta charset="utf-8"&gt;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&lt;meta name="viewport" content="width=device-width, initial-scale=1, shrink-to-fit=no"&gt;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&lt;title&gt; &lt;%= title %&gt; &lt;/title&gt;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&lt;link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="stylesheet"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=https://stackpath.bootstrapcdn.com/bootstrap/4.3.1/css/bootstrap.min.css"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integrity="sha384-ggOyR0iXCbMQv3Xipma34MD+dH/1fQ784/j6cY/iJTQUOhcWr7x9JvoRxT2MZw1T"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crossorigin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="anonymous"&gt;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&lt;!--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스크립트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코드링크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(CND)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를 지정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--&gt;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&lt;script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src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="https://code.jquery.com/jquery-3.2.1.slim.min.js" integrity="sha384-??????????XpG5KkN" 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crossorigin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="anonymous"&gt;&lt;/script&gt;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&lt;script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src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="https://cdnjs.cloudflare.com/ajax/libs/popper.js/1.12.9/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umd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/popper.min.js" integrity="sha384-??0b4Q"   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crossorigin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="anonymous"&gt;&lt;/script&gt;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&lt;script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src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="https://stackpath.bootstrapcdn.com/bootstrap/4.3.1/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js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/bootstrap.min.js" integrity="sha384-???07jRM" 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crossorigin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="anonymous"&gt;&lt;/script&gt;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&lt;/head&gt;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&lt;body&gt;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&lt;!--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헤더부분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--&gt;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&lt;div class="container-fluid" style="border: solid 1px black; border-radius: 1px"&gt;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&lt;div class="row align-items-center"&gt;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&lt;div class="col-2"&gt;&lt;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img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src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="/images/logo.jpg" alt="logo" style="height: 70px"&gt;&lt;/div&gt;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&lt;div class="col-8"&gt; 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&lt;div class="col-1"&gt; &lt;a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='&lt;%=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logurl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%&gt;'&gt;&lt;h5&gt;&lt;%=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loglabel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%&gt;&lt;/h5&gt;&lt;/a&gt;&lt;/div&gt;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&lt;div class="col-1"&gt; &lt;a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='&lt;%=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regurl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%&gt;'&gt;&lt;h5&gt;&lt;%=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reglabel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%&gt;&lt;/h5&gt;&lt;/a&gt;&lt;/div&gt;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&lt;/div&gt; </a:t>
            </a: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234769" y="4687343"/>
            <a:ext cx="10099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header.ejs</a:t>
            </a:r>
            <a:endParaRPr kumimoji="0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47168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0675" y="1168400"/>
            <a:ext cx="8643938" cy="3461787"/>
          </a:xfrm>
          <a:prstGeom prst="rect">
            <a:avLst/>
          </a:prstGeom>
          <a:solidFill>
            <a:srgbClr val="4987E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/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&lt;!DOCTYPE html&gt;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&lt;!-- GNB(Global Navigation Bar)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부분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--&gt;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-expand-md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-dark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-primary"&gt;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&lt;a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-brand"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="/"&gt;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시원쇼핑몰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&lt;button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navbar-toggler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" type="button" data-toggle="collapse" data-target="#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navbarSupportedContent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"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aria-controls="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navbarSupportedContent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" aria-expanded="false" aria-label="Toggle navigation"&gt;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&lt;span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toggler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-icon"&gt;&lt;/span&gt;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&lt;/button&gt;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&lt;div class="collapse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-collapse" id="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navbarSupportedContent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&lt;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navbar-nav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-auto"&gt;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&lt;li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-item"&gt;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&lt;a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-link"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선풍기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&lt;span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-only"&gt;(current)&lt;/span&gt;&lt;/a&gt;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&lt;li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-item"&gt;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&lt;a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-link"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에어콘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&lt;li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-item"&gt;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&lt;a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-link"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냉풍기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&lt;/li&gt;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4194642"/>
            <a:ext cx="4810125" cy="596952"/>
          </a:xfrm>
          <a:prstGeom prst="rect">
            <a:avLst/>
          </a:prstGeom>
          <a:ln>
            <a:solidFill>
              <a:srgbClr val="000000">
                <a:lumMod val="50000"/>
                <a:lumOff val="50000"/>
              </a:srgbClr>
            </a:solidFill>
          </a:ln>
        </p:spPr>
      </p:pic>
      <p:sp>
        <p:nvSpPr>
          <p:cNvPr id="13" name="직사각형 2"/>
          <p:cNvSpPr>
            <a:spLocks noChangeArrowheads="1"/>
          </p:cNvSpPr>
          <p:nvPr/>
        </p:nvSpPr>
        <p:spPr bwMode="auto">
          <a:xfrm>
            <a:off x="4365625" y="4269824"/>
            <a:ext cx="2160588" cy="616501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no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818437" y="892470"/>
            <a:ext cx="1119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 err="1">
                <a:solidFill>
                  <a:srgbClr val="0000FF"/>
                </a:solidFill>
              </a:rPr>
              <a:t>navbar.ejs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5374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4213" y="1341438"/>
            <a:ext cx="6119812" cy="3024187"/>
          </a:xfrm>
          <a:prstGeom prst="rect">
            <a:avLst/>
          </a:prstGeom>
          <a:solidFill>
            <a:srgbClr val="4987E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/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&lt;li class="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-item dropdown"&gt;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&lt;a class="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-link dropdown-toggle"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 id="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navbarDropdown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"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role="button" data-toggle="dropdown" aria-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haspopup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="true"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aria-expanded="false"&gt;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기타가전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&lt;div class="dropdown-menu" aria-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labelledby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navbarDropdown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&lt;a class="dropdown-item"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냉장고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&lt;a class="dropdown-item"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냉동고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&lt;div class="dropdown-divider"&gt;&lt;/div&gt;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&lt;a class="dropdown-item"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손풍기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&lt;a class="dropdown-item"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얼풍기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&lt;/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ul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&lt;/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&gt;</a:t>
            </a:r>
          </a:p>
        </p:txBody>
      </p:sp>
      <p:pic>
        <p:nvPicPr>
          <p:cNvPr id="1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69" y="2928143"/>
            <a:ext cx="403225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2"/>
          <p:cNvSpPr>
            <a:spLocks noChangeArrowheads="1"/>
          </p:cNvSpPr>
          <p:nvPr/>
        </p:nvSpPr>
        <p:spPr bwMode="auto">
          <a:xfrm>
            <a:off x="7327532" y="2783681"/>
            <a:ext cx="1441450" cy="2160587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6871252" y="1291775"/>
            <a:ext cx="11191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 err="1">
                <a:solidFill>
                  <a:srgbClr val="0000FF"/>
                </a:solidFill>
              </a:rPr>
              <a:t>navbar.ejs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826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7400" y="951229"/>
            <a:ext cx="6832600" cy="4098925"/>
          </a:xfrm>
          <a:prstGeom prst="rect">
            <a:avLst/>
          </a:prstGeom>
          <a:solidFill>
            <a:srgbClr val="4987E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/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&lt;!DOCTYPE html&gt;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&lt;!--  Content (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배너이미지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부분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--&gt;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&lt;div&gt; &lt;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img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src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="/images/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banner1.png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"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img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-fluid" alt="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배너이미지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" width="100%"&gt;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&lt;!--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컨텐츠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예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쇼핑몰일경우 판매제품리스트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헤더부분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--&gt;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&lt;div class="container-fluid" style="border: solid 20px white; border-radius: 1px"&gt;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&lt;div class="panel panel-default"&gt;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&lt;div class="panel-heading"&gt;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&lt;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aria-label="breadcrumb"&gt;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&lt;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class="breadcrumb"&gt;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&lt;li class="breadcrumb-item"&gt;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&lt;li class="breadcrumb-item"&gt;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선풍기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&lt;li class="breadcrumb-item active" aria-current="page"&gt;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이벤트몰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&lt;/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ol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&lt;/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&lt;div class="panel-body"&gt;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&lt;div class="row align-items-center"&gt;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&lt;div class="col-2"&gt;&lt;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img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src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="/images/product/1.jpg" class="align-self-start mr-3" alt="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선풍기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1“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                       width=200px&gt;&lt;/div&gt;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&lt;div class="col-4"&gt;         &lt;h5 class="mt-0"&gt;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초절전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선풍기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&lt;/h5&gt;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&lt;p&gt;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선풍기라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함은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...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매우 시원합니다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 30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일동안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24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시간을 사용해도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개월 전기료가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10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원이 나옵니다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.&lt;/p&gt;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&lt;p&gt;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이벤트가 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9,900&lt;/p&gt;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&lt;button type="button"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btn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btn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-primary"&gt;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구매하기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&lt;/button&gt; 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&lt;/div&gt;</a:t>
            </a:r>
          </a:p>
        </p:txBody>
      </p:sp>
      <p:pic>
        <p:nvPicPr>
          <p:cNvPr id="12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35" y="798823"/>
            <a:ext cx="2644775" cy="3635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1900606"/>
            <a:ext cx="2079625" cy="13763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666038" y="4756611"/>
            <a:ext cx="11763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 err="1">
                <a:solidFill>
                  <a:srgbClr val="0000FF"/>
                </a:solidFill>
              </a:rPr>
              <a:t>content.ejs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07818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3942" y="973455"/>
            <a:ext cx="6565900" cy="4114800"/>
          </a:xfrm>
          <a:prstGeom prst="rect">
            <a:avLst/>
          </a:prstGeom>
          <a:solidFill>
            <a:srgbClr val="4987E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/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&lt;div class="col-2"&gt;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&lt;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img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src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="/images/product/2.jpg" class="align-self-start mr-3" alt="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선풍기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2" width=200px&gt; 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&lt;div class="col-4"&gt;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&lt;h5 class="mt-0"&gt;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션션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선풍기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&lt;/h5&gt;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&lt;p class=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xs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&gt;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이 선풍기는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분만 틀어도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감기걸릴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정도로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...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매우 시원합니다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전기료도 매우 저렴합니다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&lt;/p&gt;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&lt;p&gt;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이벤트가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10,900&lt;/p&gt;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&lt;button type="button"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btn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btn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-primary"&gt;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구매하기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&lt;/button&gt; 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&lt;/div&gt;    &lt;/div&gt;    &lt;/div&gt;   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&lt;p&gt;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aria-label="..."&gt;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&lt;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class="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pagination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justify-content-center"&gt;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&lt;li class="page-item disabled"&gt;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&lt;a class="page-link"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tabindex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="-1" aria-disabled="true"&gt;Previous&lt;/a&gt;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&lt;li class="page-item active" aria-current="page"&gt;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&lt;a class="page-link"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="#"&gt;1 &lt;span class="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-only"&gt;(current)&lt;/span&gt;&lt;/a&gt;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&lt;li class="page-item"&gt;   &lt;a class="page-link"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="#"&gt;2&lt;/a&gt;       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&lt;li class="page-item"&gt;   &lt;a class="page-link"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="#"&gt;3&lt;/a&gt;       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&lt;li class="page-item"&gt;   &lt;a class="page-link"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="#"&gt;Next&lt;/a&gt;  &lt;/li&gt;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&lt;/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nav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&gt;</a:t>
            </a:r>
          </a:p>
        </p:txBody>
      </p:sp>
      <p:pic>
        <p:nvPicPr>
          <p:cNvPr id="1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47" y="4196092"/>
            <a:ext cx="2376488" cy="430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7419842" y="923131"/>
            <a:ext cx="11763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 err="1">
                <a:solidFill>
                  <a:srgbClr val="0000FF"/>
                </a:solidFill>
              </a:rPr>
              <a:t>content.ejs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4312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7283450" y="754063"/>
            <a:ext cx="10175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footer.ejs</a:t>
            </a:r>
            <a:endParaRPr kumimoji="0" lang="ko-KR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750" y="1123950"/>
            <a:ext cx="7920038" cy="2736850"/>
          </a:xfrm>
          <a:prstGeom prst="rect">
            <a:avLst/>
          </a:prstGeom>
          <a:solidFill>
            <a:srgbClr val="4987E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/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&lt;!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doctype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html&gt;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&lt;!--  Footer --&gt;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&lt;p&gt;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&lt;footer class="page-footer  font-small  blue"&gt;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&lt;div class="footer-copyright  text-center  py-3"&gt;© 2019 Copyright: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이 사이트는 현재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수업용으로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제작중입니다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&lt;a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href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="#"&gt;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가천대학교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컴퓨터공학과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이병문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&lt;/a&gt;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&lt;/div&gt;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&lt;/footer&gt;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&lt;/body&gt;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&lt;/html&gt;</a:t>
            </a:r>
          </a:p>
        </p:txBody>
      </p:sp>
      <p:pic>
        <p:nvPicPr>
          <p:cNvPr id="1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3567906"/>
            <a:ext cx="6245225" cy="585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77419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1200" y="960754"/>
            <a:ext cx="5794375" cy="4131900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bodyParser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require('body-parser');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session = require('express-session');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router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express.Router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router.use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bodyParser.urlencoded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({ extended: false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db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mysql.createConnection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host: 'localhost',                 // DB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서버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IP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주소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port: 3306,                         // DB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서버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Port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주소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user: 'bmlee',                      // DB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접속 아이디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password: 'bmlee654321',  // DB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암호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database: 'bmlee'                //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사용할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DB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명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 -----------------------------------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회원가입기능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----------------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회원가입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입력양식을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브라우져로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출력합니다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PrintRegistrationForm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res) =&gt;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let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'';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'/../views/header.ejs','utf8');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'/../views/navbar.ejs','utf8');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'/../views/reg_form.ejs','utf8');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'/../views/footer.ejs','utf8');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res.writeHead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(200, {'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Content-Type':'text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/html; charset=utf8'});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00563" y="549275"/>
            <a:ext cx="4513262" cy="2839239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req.session.auth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 {  // true :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상태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 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res.end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ejs.render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 { 'title' : 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site',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logurl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'/users/logout',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loglabel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로그아웃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regurl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'/users/profile',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reglabel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req.session.who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else {       // false :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로그인안된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상태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res.end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ejs.render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{ 'title' : 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site',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logurl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auth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loglabel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regurl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reglabel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가입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};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6505575" y="3482493"/>
            <a:ext cx="892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>
                <a:solidFill>
                  <a:srgbClr val="0000FF"/>
                </a:solidFill>
              </a:rPr>
              <a:t>users.js</a:t>
            </a:r>
            <a:endParaRPr lang="ko-KR" altLang="en-US" sz="1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156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5487" y="965200"/>
            <a:ext cx="5703888" cy="3831818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회원가입 양식에서 입력된 회원정보를 신규등록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(DB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에 저장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HandleRegistration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res) =&gt; {  //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회원가입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let       body =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req.body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let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='';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// 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임시로 확인하기 위해 콘솔에 출력해봅니다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console.log(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 console.log(body.pw1); console.log(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body.uname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if 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== '' || body.pw1 == '')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console.log("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데이터입력이 되지 않아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DB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에 저장할 수 없습니다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.");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res.status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(561).end('&lt;meta charset="utf-8"&gt;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데이터가 입력되지 않아 가입을 할 수 없습니다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else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db.query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('INSERT INTO users 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pass, name) VALUES (?, ?, ?)',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              [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body.pw1,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body.uname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], (error, results, fields) =&gt;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if (error)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'/../views/alert.ejs','utf8');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res.status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(562).end(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ejs.render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{ 'title': '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알리미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'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warn_title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회원가입 오류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'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warn_message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이미 회원으로 등록되어 있습니다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바로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하시기 바랍니다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'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return_url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':'/'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} else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console.log("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회원가입에 성공하였으며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DB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에 신규회원으로 등록하였습니다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.!");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res.redirect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});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}  };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62450" y="4353952"/>
            <a:ext cx="4222750" cy="646331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REST API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의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URI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와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핸들러를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매핑합니다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.get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 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PrintRegistrationForm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   //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회원가입화면을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출력처리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.post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 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HandleRegistration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   //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회원가입내용을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DB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에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등록처리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router.get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('/', function(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res) {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res.send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('respond with a resource 111'); });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6473825" y="965200"/>
            <a:ext cx="892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>
                <a:solidFill>
                  <a:srgbClr val="0000FF"/>
                </a:solidFill>
              </a:rPr>
              <a:t>users.js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498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18402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개요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 기반의 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데모용 </a:t>
            </a: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냉방가전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쇼핑몰 서비스 개발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93" y="1584960"/>
            <a:ext cx="5584508" cy="3077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0197" y="2995203"/>
            <a:ext cx="942109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Cloud</a:t>
            </a:r>
            <a:r>
              <a:rPr kumimoji="0" lang="ko-KR" altLang="en-US" sz="1000" b="0" i="0" u="none" strike="noStrike" cap="none" spc="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 </a:t>
            </a:r>
            <a:r>
              <a:rPr kumimoji="0" lang="en-US" altLang="ko-KR" sz="1000" b="0" i="0" u="none" strike="noStrike" cap="none" spc="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Helvetica Neue Thin"/>
              </a:rPr>
              <a:t>Server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906364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0712" y="2973675"/>
            <a:ext cx="5808663" cy="1785104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------------------------------------ 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로그인기능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-----------------------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 화면을 웹브라우져로 출력합니다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PrintLoginForm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res) =&gt;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let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'';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'/../views/header.ejs','utf8');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'/../views/navbar.ejs','utf8');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'/../views/login_form.ejs','utf8');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'/../views/footer.ejs','utf8');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res.writeHead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(200, {'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Content-Type':'text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/html; charset=utf8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'});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7387" y="1309837"/>
            <a:ext cx="4440238" cy="2554545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if 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req.session.auth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 {  // true :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상태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 false 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로그인안된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상태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ejs.render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 { 'title' : '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site',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logurl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'/users/logout',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loglabel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로그아웃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regurl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'/users/profile',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reglabel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req.session.who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else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ejs.render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{ 'title' : '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쇼핑몰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site',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logurl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auth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loglabel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regurl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 '/users/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reglabel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가입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};</a:t>
            </a: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7935595" y="971700"/>
            <a:ext cx="892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>
                <a:solidFill>
                  <a:srgbClr val="0000FF"/>
                </a:solidFill>
              </a:rPr>
              <a:t>users.js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601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7075" y="1155700"/>
            <a:ext cx="6144177" cy="3693319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수행합니다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사용자인증처리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HandleLogin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res) =&gt;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let body =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req.body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let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userpass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username;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let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sql_str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let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'';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console.log(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console.log(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body.pass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if 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== '' ||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body.pass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== '')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console.log("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아이디나 암호가 입력되지 않아서 로그인할 수 없습니다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.");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res.status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(562).end('&lt;meta charset="utf-8"&gt;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아이디나 암호가 입력되지 않아서 로그인할 수 없습니다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else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sql_str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"SELECT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pass, name from users where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='"+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body.uid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+"' and pass='" +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body.pass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"';";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console.log("SQL: " +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sql_str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db.query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sql_str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(error, results, fields) =&gt;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if (error) {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res.status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(562).end("Login Fail as No id in DB!");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else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if 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results.length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&lt;= 0) {  // select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조회결과가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없는 경우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즉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등록계정이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없는 경우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'/../views/alert.ejs','utf8');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res.status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(562).end(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ejs.render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{ 'title': '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알리미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'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warn_title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 오류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'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warn_message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등록된 계정이나 암호가 틀립니다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          '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return_url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':'/'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}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6838950" y="1149350"/>
            <a:ext cx="892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>
                <a:solidFill>
                  <a:srgbClr val="0000FF"/>
                </a:solidFill>
              </a:rPr>
              <a:t>users.js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6879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982979"/>
            <a:ext cx="6667500" cy="3808735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else {  // select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조회결과가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있는 경우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즉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등록사용자인 경우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results.forEach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((item, index) =&gt;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userid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item.uid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;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userpass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item.pass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; username = item.name;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console.log("DB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에서 로그인성공한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ID/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암호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:%s/%s",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userid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userpass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body.uid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userid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&amp;&amp;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body.pass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userpass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req.session.auth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99;      //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임의로 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(99)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로그인성공했다는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것을 설정함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req.session.who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username; //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인증된 사용자명 확보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로그인후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이름출력용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body.uid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== 'admin')    //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만약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인증된 사용자가 관리자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(admin)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라면 이를 표시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req.session.admin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true;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res.redirect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}); /*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foreach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*/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} // else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}  // else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});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REST API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의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URI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와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핸들러를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매핑합니다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 URI: http://xxxx/users/auth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get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auth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 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PrintLoginForm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   //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입력화면을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출력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.post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auth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 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HandleLogin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     //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로그인 정보로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인증처리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285037" y="986154"/>
            <a:ext cx="892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>
                <a:solidFill>
                  <a:srgbClr val="0000FF"/>
                </a:solidFill>
              </a:rPr>
              <a:t>users.js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6098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03. </a:t>
            </a:r>
            <a:r>
              <a:rPr lang="ko-KR" altLang="en-US" sz="1800" b="1" dirty="0" err="1" smtClean="0"/>
              <a:t>개발사례</a:t>
            </a:r>
            <a:r>
              <a:rPr lang="ko-KR" altLang="en-US" sz="1800" b="1" dirty="0" smtClean="0"/>
              <a:t> 분석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448044" y="508291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샘플소스</a:t>
            </a:r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5487" y="982979"/>
            <a:ext cx="7342188" cy="3785652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------------------------------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로그아웃기능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--------------------------------------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HandleLogout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res) =&gt;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req.session.destroy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();     //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세션을 제거하여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인증오작동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문제를 해결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res.redirect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('/');                //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로그아웃후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메인화면으로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재접속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REST API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URI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핸들러를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매핑합니다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.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router.get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('/logout',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HandleLogout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       //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로그아웃 기능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// ---------------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정보변경 기능을 개발합니다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--------------------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PrintProfile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req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res) =&gt; {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let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'';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fs.readFileSync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(__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dirname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+ '/../views/alert.ejs','utf8');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res.status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(562).end(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ejs.render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htmlstream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{ 'title': '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알리미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warn_title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계정정보 준비중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warn_message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계정정보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암호변경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주소변경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전화번호변경 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변경기능을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추후에 개발할 예정입니다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',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                         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return_url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':'/' }));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}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router.get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('/profile',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PrintProfile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);     //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정보변경화면을 출력</a:t>
            </a: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module.exports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 = router;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8078418" y="963929"/>
            <a:ext cx="892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600" dirty="0">
                <a:solidFill>
                  <a:srgbClr val="0000FF"/>
                </a:solidFill>
              </a:rPr>
              <a:t>users.js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54807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 smtClean="0"/>
              <a:t>04. </a:t>
            </a:r>
            <a:r>
              <a:rPr lang="ko-KR" altLang="en-US" sz="1800" b="1" dirty="0" smtClean="0"/>
              <a:t>프로젝트 미션</a:t>
            </a:r>
            <a:endParaRPr lang="en-US" altLang="ko-KR" sz="1800" b="1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3480318" y="2215793"/>
            <a:ext cx="4037512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미션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58779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21283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개발 프로세스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Clr>
                <a:srgbClr val="4F81BD"/>
              </a:buClr>
            </a:pP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 기반의 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데모용 </a:t>
            </a:r>
            <a:r>
              <a:rPr lang="ko-KR" altLang="en-US" sz="14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냉방가전</a:t>
            </a:r>
            <a:r>
              <a:rPr lang="en-US" altLang="ko-KR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쇼핑몰 서비스 개발</a:t>
            </a: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5" y="1470661"/>
            <a:ext cx="3313082" cy="3256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44" y="1470660"/>
            <a:ext cx="3877742" cy="3382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88275" y="4636071"/>
            <a:ext cx="872034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0000CC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구매자서비스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CC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5667" y="4749427"/>
            <a:ext cx="872034" cy="353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0000CC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관리자서비스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CC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3342907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21283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설계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87" y="1093370"/>
            <a:ext cx="6397073" cy="381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60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21283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pic>
        <p:nvPicPr>
          <p:cNvPr id="75" name="그림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01" y="1022383"/>
            <a:ext cx="3813175" cy="3625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4"/>
          <p:cNvSpPr>
            <a:spLocks noChangeArrowheads="1"/>
          </p:cNvSpPr>
          <p:nvPr/>
        </p:nvSpPr>
        <p:spPr bwMode="auto">
          <a:xfrm>
            <a:off x="2773413" y="1451008"/>
            <a:ext cx="3757612" cy="3168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 sz="1600" b="1"/>
          </a:p>
        </p:txBody>
      </p:sp>
      <p:sp>
        <p:nvSpPr>
          <p:cNvPr id="77" name="직사각형 76"/>
          <p:cNvSpPr/>
          <p:nvPr/>
        </p:nvSpPr>
        <p:spPr bwMode="auto">
          <a:xfrm>
            <a:off x="2882951" y="1844708"/>
            <a:ext cx="3529013" cy="19526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2889301" y="1543084"/>
            <a:ext cx="576263" cy="2682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5378501" y="1597058"/>
            <a:ext cx="1039813" cy="1254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882951" y="2081245"/>
            <a:ext cx="3529013" cy="406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3168700" y="2863883"/>
            <a:ext cx="711200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3078213" y="2757520"/>
            <a:ext cx="931862" cy="1085850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3219501" y="3567145"/>
            <a:ext cx="447675" cy="57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3219501" y="3683034"/>
            <a:ext cx="631825" cy="904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2879775" y="4413283"/>
            <a:ext cx="3506788" cy="13176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cxnSp>
        <p:nvCxnSpPr>
          <p:cNvPr id="86" name="직선 화살표 연결선 8"/>
          <p:cNvCxnSpPr>
            <a:cxnSpLocks noChangeShapeType="1"/>
          </p:cNvCxnSpPr>
          <p:nvPr/>
        </p:nvCxnSpPr>
        <p:spPr bwMode="auto">
          <a:xfrm>
            <a:off x="6688189" y="2293970"/>
            <a:ext cx="7937" cy="18557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직선 화살표 연결선 60"/>
          <p:cNvCxnSpPr>
            <a:cxnSpLocks noChangeShapeType="1"/>
          </p:cNvCxnSpPr>
          <p:nvPr/>
        </p:nvCxnSpPr>
        <p:spPr bwMode="auto">
          <a:xfrm>
            <a:off x="6691364" y="1933608"/>
            <a:ext cx="7937" cy="2905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직선 화살표 연결선 62"/>
          <p:cNvCxnSpPr>
            <a:cxnSpLocks noChangeShapeType="1"/>
          </p:cNvCxnSpPr>
          <p:nvPr/>
        </p:nvCxnSpPr>
        <p:spPr bwMode="auto">
          <a:xfrm>
            <a:off x="6696126" y="1589120"/>
            <a:ext cx="3175" cy="3111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TextBox 13"/>
          <p:cNvSpPr txBox="1">
            <a:spLocks noChangeArrowheads="1"/>
          </p:cNvSpPr>
          <p:nvPr/>
        </p:nvSpPr>
        <p:spPr bwMode="auto">
          <a:xfrm>
            <a:off x="6719938" y="4341846"/>
            <a:ext cx="603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050" b="1">
                <a:solidFill>
                  <a:srgbClr val="FF0000"/>
                </a:solidFill>
              </a:rPr>
              <a:t>Footer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90" name="TextBox 68"/>
          <p:cNvSpPr txBox="1">
            <a:spLocks noChangeArrowheads="1"/>
          </p:cNvSpPr>
          <p:nvPr/>
        </p:nvSpPr>
        <p:spPr bwMode="auto">
          <a:xfrm>
            <a:off x="6718351" y="3094071"/>
            <a:ext cx="6928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050" b="1">
                <a:solidFill>
                  <a:srgbClr val="FF0000"/>
                </a:solidFill>
              </a:rPr>
              <a:t>Content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91" name="TextBox 69"/>
          <p:cNvSpPr txBox="1">
            <a:spLocks noChangeArrowheads="1"/>
          </p:cNvSpPr>
          <p:nvPr/>
        </p:nvSpPr>
        <p:spPr bwMode="auto">
          <a:xfrm>
            <a:off x="6680251" y="1957421"/>
            <a:ext cx="4908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050" b="1">
                <a:solidFill>
                  <a:srgbClr val="FF0000"/>
                </a:solidFill>
              </a:rPr>
              <a:t>GNB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92" name="TextBox 70"/>
          <p:cNvSpPr txBox="1">
            <a:spLocks noChangeArrowheads="1"/>
          </p:cNvSpPr>
          <p:nvPr/>
        </p:nvSpPr>
        <p:spPr bwMode="auto">
          <a:xfrm>
            <a:off x="6689775" y="1628809"/>
            <a:ext cx="64793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050" b="1">
                <a:solidFill>
                  <a:srgbClr val="FF0000"/>
                </a:solidFill>
              </a:rPr>
              <a:t>Header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 bwMode="auto">
          <a:xfrm flipH="1" flipV="1">
            <a:off x="2605138" y="1344645"/>
            <a:ext cx="550862" cy="306388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직사각형 14339"/>
          <p:cNvSpPr>
            <a:spLocks noChangeArrowheads="1"/>
          </p:cNvSpPr>
          <p:nvPr/>
        </p:nvSpPr>
        <p:spPr bwMode="auto">
          <a:xfrm>
            <a:off x="1984426" y="1114459"/>
            <a:ext cx="4667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ko-KR" altLang="en-US" sz="1100" b="1">
                <a:ea typeface="굴림" panose="020B0600000101010101" pitchFamily="50" charset="-127"/>
                <a:sym typeface="Wingdings 2" panose="05020102010507070707" pitchFamily="18" charset="2"/>
              </a:rPr>
              <a:t>로고</a:t>
            </a:r>
            <a:endParaRPr lang="ko-KR" altLang="en-US" sz="1100" b="1"/>
          </a:p>
        </p:txBody>
      </p:sp>
      <p:sp>
        <p:nvSpPr>
          <p:cNvPr id="95" name="직사각형 82"/>
          <p:cNvSpPr>
            <a:spLocks noChangeArrowheads="1"/>
          </p:cNvSpPr>
          <p:nvPr/>
        </p:nvSpPr>
        <p:spPr bwMode="auto">
          <a:xfrm>
            <a:off x="6743801" y="718073"/>
            <a:ext cx="240660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algn="l"/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배치할 내용</a:t>
            </a:r>
            <a:r>
              <a:rPr lang="en-US" altLang="ko-KR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: </a:t>
            </a:r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로그인</a:t>
            </a:r>
            <a:r>
              <a:rPr lang="en-US" altLang="ko-KR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회원가입</a:t>
            </a:r>
            <a:r>
              <a:rPr lang="en-US" altLang="ko-KR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로그아웃</a:t>
            </a:r>
            <a:r>
              <a:rPr lang="en-US" altLang="ko-KR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lang="ko-KR" altLang="en-US" sz="1100" b="1" dirty="0" smtClean="0">
                <a:ea typeface="굴림" panose="020B0600000101010101" pitchFamily="50" charset="-127"/>
                <a:sym typeface="Wingdings 2" panose="05020102010507070707" pitchFamily="18" charset="2"/>
              </a:rPr>
              <a:t>정보변경</a:t>
            </a:r>
            <a:r>
              <a:rPr lang="en-US" altLang="ko-KR" sz="1100" b="1" dirty="0" smtClean="0"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lang="ko-KR" altLang="en-US" sz="1100" b="1" dirty="0" err="1">
                <a:ea typeface="굴림" panose="020B0600000101010101" pitchFamily="50" charset="-127"/>
                <a:sym typeface="Wingdings 2" panose="05020102010507070707" pitchFamily="18" charset="2"/>
              </a:rPr>
              <a:t>사이트맵</a:t>
            </a:r>
            <a:r>
              <a:rPr lang="en-US" altLang="ko-KR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lang="ko-KR" altLang="en-US" sz="1100" b="1" dirty="0" err="1">
                <a:ea typeface="굴림" panose="020B0600000101010101" pitchFamily="50" charset="-127"/>
                <a:sym typeface="Wingdings 2" panose="05020102010507070707" pitchFamily="18" charset="2"/>
              </a:rPr>
              <a:t>마이페이지</a:t>
            </a:r>
            <a:r>
              <a:rPr lang="en-US" altLang="ko-KR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장바구니</a:t>
            </a:r>
            <a:r>
              <a:rPr lang="en-US" altLang="ko-KR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배송조회 </a:t>
            </a:r>
            <a:r>
              <a:rPr lang="ko-KR" altLang="en-US" sz="1100" b="1" dirty="0" smtClean="0">
                <a:ea typeface="굴림" panose="020B0600000101010101" pitchFamily="50" charset="-127"/>
                <a:sym typeface="Wingdings 2" panose="05020102010507070707" pitchFamily="18" charset="2"/>
              </a:rPr>
              <a:t>등</a:t>
            </a:r>
            <a:endParaRPr lang="ko-KR" altLang="en-US" sz="1100" b="1" dirty="0"/>
          </a:p>
        </p:txBody>
      </p:sp>
      <p:cxnSp>
        <p:nvCxnSpPr>
          <p:cNvPr id="96" name="직선 연결선 95"/>
          <p:cNvCxnSpPr/>
          <p:nvPr/>
        </p:nvCxnSpPr>
        <p:spPr bwMode="auto">
          <a:xfrm flipV="1">
            <a:off x="5861101" y="928721"/>
            <a:ext cx="893763" cy="728663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직선 연결선 96"/>
          <p:cNvCxnSpPr/>
          <p:nvPr/>
        </p:nvCxnSpPr>
        <p:spPr bwMode="auto">
          <a:xfrm flipH="1">
            <a:off x="2128889" y="3030570"/>
            <a:ext cx="1176337" cy="190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직선 연결선 97"/>
          <p:cNvCxnSpPr/>
          <p:nvPr/>
        </p:nvCxnSpPr>
        <p:spPr bwMode="auto">
          <a:xfrm flipH="1" flipV="1">
            <a:off x="2154289" y="3570320"/>
            <a:ext cx="1235075" cy="190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직사각형 98"/>
          <p:cNvSpPr/>
          <p:nvPr/>
        </p:nvSpPr>
        <p:spPr>
          <a:xfrm>
            <a:off x="690613" y="3408395"/>
            <a:ext cx="164465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b="1" dirty="0">
                <a:latin typeface="+mn-ea"/>
                <a:ea typeface="+mn-ea"/>
                <a:sym typeface="Wingdings 2" panose="05020102010507070707" pitchFamily="18" charset="2"/>
              </a:rPr>
              <a:t>(</a:t>
            </a:r>
            <a:r>
              <a:rPr lang="ko-KR" altLang="en-US" sz="1100" b="1" dirty="0">
                <a:latin typeface="+mn-ea"/>
                <a:ea typeface="+mn-ea"/>
                <a:sym typeface="Wingdings 2" panose="05020102010507070707" pitchFamily="18" charset="2"/>
              </a:rPr>
              <a:t>쇼핑몰의 경우</a:t>
            </a:r>
            <a:r>
              <a:rPr lang="en-US" altLang="ko-KR" sz="1100" b="1" dirty="0">
                <a:latin typeface="+mn-ea"/>
                <a:ea typeface="+mn-ea"/>
                <a:sym typeface="Wingdings 2" panose="05020102010507070707" pitchFamily="18" charset="2"/>
              </a:rPr>
              <a:t>) </a:t>
            </a:r>
            <a:r>
              <a:rPr lang="ko-KR" altLang="en-US" sz="1100" b="1" dirty="0">
                <a:latin typeface="+mn-ea"/>
                <a:ea typeface="+mn-ea"/>
                <a:sym typeface="Wingdings 2" panose="05020102010507070707" pitchFamily="18" charset="2"/>
              </a:rPr>
              <a:t>제품설명</a:t>
            </a:r>
            <a:r>
              <a:rPr lang="en-US" altLang="ko-KR" sz="1100" b="1" dirty="0">
                <a:latin typeface="+mn-ea"/>
                <a:ea typeface="+mn-ea"/>
                <a:sym typeface="Wingdings 2" panose="05020102010507070707" pitchFamily="18" charset="2"/>
              </a:rPr>
              <a:t> </a:t>
            </a:r>
            <a:r>
              <a:rPr lang="ko-KR" altLang="en-US" sz="1100" b="1" dirty="0">
                <a:latin typeface="+mn-ea"/>
                <a:ea typeface="+mn-ea"/>
                <a:sym typeface="Wingdings 2" panose="05020102010507070707" pitchFamily="18" charset="2"/>
              </a:rPr>
              <a:t>등</a:t>
            </a:r>
            <a:endParaRPr lang="en-US" altLang="ko-KR" sz="1100" b="1" dirty="0">
              <a:latin typeface="+mn-ea"/>
              <a:ea typeface="+mn-ea"/>
              <a:sym typeface="Wingdings 2" panose="05020102010507070707" pitchFamily="18" charset="2"/>
            </a:endParaRPr>
          </a:p>
        </p:txBody>
      </p:sp>
      <p:cxnSp>
        <p:nvCxnSpPr>
          <p:cNvPr id="100" name="직선 연결선 99"/>
          <p:cNvCxnSpPr>
            <a:endCxn id="101" idx="3"/>
          </p:cNvCxnSpPr>
          <p:nvPr/>
        </p:nvCxnSpPr>
        <p:spPr bwMode="auto">
          <a:xfrm flipH="1" flipV="1">
            <a:off x="2543225" y="1603418"/>
            <a:ext cx="523876" cy="337527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직사각형 100"/>
          <p:cNvSpPr/>
          <p:nvPr/>
        </p:nvSpPr>
        <p:spPr>
          <a:xfrm>
            <a:off x="304850" y="1421830"/>
            <a:ext cx="223837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 dirty="0">
                <a:latin typeface="+mn-ea"/>
                <a:ea typeface="+mn-ea"/>
              </a:rPr>
              <a:t>Global Navigation </a:t>
            </a:r>
            <a:r>
              <a:rPr lang="en-US" altLang="ko-KR" sz="1100" b="1" dirty="0" smtClean="0">
                <a:latin typeface="+mn-ea"/>
                <a:ea typeface="+mn-ea"/>
              </a:rPr>
              <a:t>Bar  (</a:t>
            </a:r>
            <a:r>
              <a:rPr lang="ko-KR" altLang="en-US" sz="1100" b="1" dirty="0" err="1">
                <a:latin typeface="+mn-ea"/>
                <a:ea typeface="+mn-ea"/>
              </a:rPr>
              <a:t>전체메뉴</a:t>
            </a:r>
            <a:r>
              <a:rPr lang="en-US" altLang="ko-KR" sz="1100" b="1" dirty="0">
                <a:latin typeface="+mn-ea"/>
                <a:ea typeface="+mn-ea"/>
              </a:rPr>
              <a:t>, </a:t>
            </a:r>
            <a:r>
              <a:rPr lang="ko-KR" altLang="en-US" sz="1100" b="1" dirty="0" err="1">
                <a:latin typeface="+mn-ea"/>
                <a:ea typeface="+mn-ea"/>
              </a:rPr>
              <a:t>페이지이동</a:t>
            </a:r>
            <a:r>
              <a:rPr lang="ko-KR" altLang="en-US" sz="1100" b="1" dirty="0">
                <a:latin typeface="+mn-ea"/>
                <a:ea typeface="+mn-ea"/>
              </a:rPr>
              <a:t> 을 담당</a:t>
            </a:r>
            <a:r>
              <a:rPr lang="en-US" altLang="ko-KR" sz="1100" b="1" dirty="0">
                <a:latin typeface="+mn-ea"/>
                <a:ea typeface="+mn-ea"/>
              </a:rPr>
              <a:t>)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102" name="TextBox 115"/>
          <p:cNvSpPr txBox="1">
            <a:spLocks noChangeArrowheads="1"/>
          </p:cNvSpPr>
          <p:nvPr/>
        </p:nvSpPr>
        <p:spPr bwMode="auto">
          <a:xfrm>
            <a:off x="2754363" y="4656171"/>
            <a:ext cx="11858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ko-KR" altLang="en-US" sz="1100" b="1"/>
              <a:t>▲ 서브화면</a:t>
            </a:r>
            <a:endParaRPr lang="ko-KR" altLang="en-US" sz="1600" b="1"/>
          </a:p>
        </p:txBody>
      </p:sp>
      <p:cxnSp>
        <p:nvCxnSpPr>
          <p:cNvPr id="103" name="직선 연결선 102"/>
          <p:cNvCxnSpPr/>
          <p:nvPr/>
        </p:nvCxnSpPr>
        <p:spPr bwMode="auto">
          <a:xfrm flipH="1">
            <a:off x="2313039" y="4506945"/>
            <a:ext cx="769937" cy="7938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직사각형 103"/>
          <p:cNvSpPr/>
          <p:nvPr/>
        </p:nvSpPr>
        <p:spPr>
          <a:xfrm>
            <a:off x="471539" y="4265645"/>
            <a:ext cx="2122487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  <a:ea typeface="+mn-ea"/>
                <a:sym typeface="Wingdings 2" panose="05020102010507070707" pitchFamily="18" charset="2"/>
              </a:rPr>
              <a:t>회사명</a:t>
            </a:r>
            <a:r>
              <a:rPr lang="en-US" altLang="ko-KR" sz="1100" b="1" dirty="0">
                <a:latin typeface="+mn-ea"/>
                <a:ea typeface="+mn-ea"/>
                <a:sym typeface="Wingdings 2" panose="05020102010507070707" pitchFamily="18" charset="2"/>
              </a:rPr>
              <a:t>, </a:t>
            </a:r>
            <a:r>
              <a:rPr lang="ko-KR" altLang="en-US" sz="1100" b="1" dirty="0">
                <a:latin typeface="+mn-ea"/>
                <a:ea typeface="+mn-ea"/>
                <a:sym typeface="Wingdings 2" panose="05020102010507070707" pitchFamily="18" charset="2"/>
              </a:rPr>
              <a:t>주소</a:t>
            </a:r>
            <a:r>
              <a:rPr lang="en-US" altLang="ko-KR" sz="1100" b="1" dirty="0">
                <a:latin typeface="+mn-ea"/>
                <a:ea typeface="+mn-ea"/>
                <a:sym typeface="Wingdings 2" panose="05020102010507070707" pitchFamily="18" charset="2"/>
              </a:rPr>
              <a:t>, </a:t>
            </a:r>
            <a:r>
              <a:rPr lang="ko-KR" altLang="en-US" sz="1100" b="1" dirty="0">
                <a:latin typeface="+mn-ea"/>
                <a:ea typeface="+mn-ea"/>
                <a:sym typeface="Wingdings 2" panose="05020102010507070707" pitchFamily="18" charset="2"/>
              </a:rPr>
              <a:t>이메일</a:t>
            </a:r>
            <a:r>
              <a:rPr lang="en-US" altLang="ko-KR" sz="1100" b="1" dirty="0">
                <a:latin typeface="+mn-ea"/>
                <a:ea typeface="+mn-ea"/>
                <a:sym typeface="Wingdings 2" panose="05020102010507070707" pitchFamily="18" charset="2"/>
              </a:rPr>
              <a:t>, </a:t>
            </a:r>
            <a:r>
              <a:rPr lang="ko-KR" altLang="en-US" sz="1100" b="1" dirty="0">
                <a:latin typeface="+mn-ea"/>
                <a:ea typeface="+mn-ea"/>
                <a:sym typeface="Wingdings 2" panose="05020102010507070707" pitchFamily="18" charset="2"/>
              </a:rPr>
              <a:t>전화번호</a:t>
            </a:r>
            <a:r>
              <a:rPr lang="en-US" altLang="ko-KR" sz="1100" b="1" dirty="0">
                <a:latin typeface="+mn-ea"/>
                <a:ea typeface="+mn-ea"/>
                <a:sym typeface="Wingdings 2" panose="05020102010507070707" pitchFamily="18" charset="2"/>
              </a:rPr>
              <a:t>, </a:t>
            </a:r>
            <a:r>
              <a:rPr lang="ko-KR" altLang="en-US" sz="1100" b="1" dirty="0">
                <a:latin typeface="+mn-ea"/>
                <a:ea typeface="+mn-ea"/>
                <a:sym typeface="Wingdings 2" panose="05020102010507070707" pitchFamily="18" charset="2"/>
              </a:rPr>
              <a:t>이용약관 등</a:t>
            </a:r>
            <a:endParaRPr lang="en-US" altLang="ko-KR" sz="1100" b="1" dirty="0">
              <a:latin typeface="+mn-ea"/>
              <a:ea typeface="+mn-ea"/>
              <a:sym typeface="Wingdings 2" panose="05020102010507070707" pitchFamily="18" charset="2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429551" y="3075020"/>
            <a:ext cx="1368425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  <a:ea typeface="+mn-ea"/>
                <a:sym typeface="Wingdings 2" panose="05020102010507070707" pitchFamily="18" charset="2"/>
              </a:rPr>
              <a:t>웹사이트의 유형에 따라 다양한 내용과 형태로 구성함</a:t>
            </a:r>
            <a:endParaRPr lang="en-US" altLang="ko-KR" sz="1100" b="1" dirty="0">
              <a:latin typeface="+mn-ea"/>
              <a:ea typeface="+mn-ea"/>
              <a:sym typeface="Wingdings 2" panose="05020102010507070707" pitchFamily="18" charset="2"/>
            </a:endParaRPr>
          </a:p>
        </p:txBody>
      </p:sp>
      <p:cxnSp>
        <p:nvCxnSpPr>
          <p:cNvPr id="106" name="직선 연결선 105"/>
          <p:cNvCxnSpPr/>
          <p:nvPr/>
        </p:nvCxnSpPr>
        <p:spPr bwMode="auto">
          <a:xfrm flipH="1">
            <a:off x="2417814" y="2384458"/>
            <a:ext cx="801687" cy="8096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직사각형 123"/>
          <p:cNvSpPr>
            <a:spLocks noChangeArrowheads="1"/>
          </p:cNvSpPr>
          <p:nvPr/>
        </p:nvSpPr>
        <p:spPr bwMode="auto">
          <a:xfrm>
            <a:off x="736066" y="2444108"/>
            <a:ext cx="20526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서브페이지 </a:t>
            </a:r>
            <a:r>
              <a:rPr lang="ko-KR" altLang="en-US" sz="1100" b="1" dirty="0" err="1">
                <a:ea typeface="굴림" panose="020B0600000101010101" pitchFamily="50" charset="-127"/>
                <a:sym typeface="Wingdings 2" panose="05020102010507070707" pitchFamily="18" charset="2"/>
              </a:rPr>
              <a:t>부각용</a:t>
            </a:r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 </a:t>
            </a:r>
            <a:endParaRPr lang="en-US" altLang="ko-KR" sz="1100" b="1" dirty="0">
              <a:ea typeface="굴림" panose="020B0600000101010101" pitchFamily="50" charset="-127"/>
              <a:sym typeface="Wingdings 2" panose="05020102010507070707" pitchFamily="18" charset="2"/>
            </a:endParaRPr>
          </a:p>
          <a:p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이미지</a:t>
            </a:r>
            <a:r>
              <a:rPr lang="en-US" altLang="ko-KR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컨텐츠</a:t>
            </a:r>
            <a:endParaRPr lang="ko-KR" altLang="en-US" sz="1100" b="1" dirty="0"/>
          </a:p>
        </p:txBody>
      </p:sp>
      <p:sp>
        <p:nvSpPr>
          <p:cNvPr id="108" name="직사각형 76"/>
          <p:cNvSpPr>
            <a:spLocks noChangeArrowheads="1"/>
          </p:cNvSpPr>
          <p:nvPr/>
        </p:nvSpPr>
        <p:spPr bwMode="auto">
          <a:xfrm>
            <a:off x="829622" y="2605078"/>
            <a:ext cx="1644650" cy="36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r>
              <a:rPr lang="en-US" altLang="ko-KR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(</a:t>
            </a:r>
            <a:r>
              <a:rPr lang="ko-KR" altLang="en-US" sz="1100" b="1" dirty="0">
                <a:ea typeface="굴림" panose="020B0600000101010101" pitchFamily="50" charset="-127"/>
                <a:sym typeface="Wingdings 2" panose="05020102010507070707" pitchFamily="18" charset="2"/>
              </a:rPr>
              <a:t>쇼핑몰의 경우</a:t>
            </a:r>
            <a:r>
              <a:rPr lang="en-US" altLang="ko-KR" sz="1100" b="1" dirty="0" smtClean="0">
                <a:ea typeface="굴림" panose="020B0600000101010101" pitchFamily="50" charset="-127"/>
                <a:sym typeface="Wingdings 2" panose="05020102010507070707" pitchFamily="18" charset="2"/>
              </a:rPr>
              <a:t>) </a:t>
            </a:r>
            <a:r>
              <a:rPr lang="ko-KR" altLang="en-US" sz="1100" b="1" dirty="0" err="1" smtClean="0">
                <a:ea typeface="굴림" panose="020B0600000101010101" pitchFamily="50" charset="-127"/>
                <a:sym typeface="Wingdings 2" panose="05020102010507070707" pitchFamily="18" charset="2"/>
              </a:rPr>
              <a:t>제품이미지</a:t>
            </a:r>
            <a:endParaRPr lang="ko-KR" altLang="en-US" sz="1100" b="1" dirty="0"/>
          </a:p>
        </p:txBody>
      </p:sp>
      <p:cxnSp>
        <p:nvCxnSpPr>
          <p:cNvPr id="109" name="직선 화살표 연결선 84"/>
          <p:cNvCxnSpPr>
            <a:cxnSpLocks noChangeShapeType="1"/>
          </p:cNvCxnSpPr>
          <p:nvPr/>
        </p:nvCxnSpPr>
        <p:spPr bwMode="auto">
          <a:xfrm>
            <a:off x="6691363" y="4395820"/>
            <a:ext cx="0" cy="2222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" name="직사각형 109"/>
          <p:cNvSpPr/>
          <p:nvPr/>
        </p:nvSpPr>
        <p:spPr bwMode="auto">
          <a:xfrm flipV="1">
            <a:off x="2889300" y="2519396"/>
            <a:ext cx="3506788" cy="1317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cxnSp>
        <p:nvCxnSpPr>
          <p:cNvPr id="111" name="직선 연결선 110"/>
          <p:cNvCxnSpPr/>
          <p:nvPr/>
        </p:nvCxnSpPr>
        <p:spPr bwMode="auto">
          <a:xfrm flipH="1">
            <a:off x="2373363" y="3716371"/>
            <a:ext cx="938212" cy="23812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직사각형 111"/>
          <p:cNvSpPr/>
          <p:nvPr/>
        </p:nvSpPr>
        <p:spPr>
          <a:xfrm>
            <a:off x="1546275" y="3857659"/>
            <a:ext cx="97155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>
                <a:latin typeface="+mn-ea"/>
                <a:ea typeface="+mn-ea"/>
                <a:sym typeface="Wingdings 2" panose="05020102010507070707" pitchFamily="18" charset="2"/>
              </a:rPr>
              <a:t>구매버튼</a:t>
            </a:r>
            <a:endParaRPr lang="en-US" altLang="ko-KR" sz="1100" b="1" dirty="0">
              <a:latin typeface="+mn-ea"/>
              <a:ea typeface="+mn-ea"/>
              <a:sym typeface="Wingdings 2" panose="05020102010507070707" pitchFamily="18" charset="2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5378500" y="2882933"/>
            <a:ext cx="711200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5288013" y="2778158"/>
            <a:ext cx="931862" cy="1085850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5429301" y="3586195"/>
            <a:ext cx="447675" cy="57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5429301" y="3702084"/>
            <a:ext cx="631825" cy="904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4257725" y="2887695"/>
            <a:ext cx="711200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4167238" y="2782920"/>
            <a:ext cx="931862" cy="1085850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4308526" y="3590958"/>
            <a:ext cx="447675" cy="57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4308526" y="3706845"/>
            <a:ext cx="631825" cy="904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3910064" y="4011646"/>
            <a:ext cx="1468437" cy="130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ko-KR" altLang="en-US" sz="1600" b="1">
              <a:latin typeface="Arial" charset="0"/>
            </a:endParaRPr>
          </a:p>
        </p:txBody>
      </p:sp>
      <p:cxnSp>
        <p:nvCxnSpPr>
          <p:cNvPr id="122" name="직선 연결선 121"/>
          <p:cNvCxnSpPr/>
          <p:nvPr/>
        </p:nvCxnSpPr>
        <p:spPr bwMode="auto">
          <a:xfrm>
            <a:off x="5099100" y="4076733"/>
            <a:ext cx="2268538" cy="1460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직사각형 122"/>
          <p:cNvSpPr/>
          <p:nvPr/>
        </p:nvSpPr>
        <p:spPr>
          <a:xfrm>
            <a:off x="7421614" y="4033871"/>
            <a:ext cx="11017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b="1" dirty="0">
                <a:latin typeface="+mn-ea"/>
                <a:ea typeface="+mn-ea"/>
                <a:sym typeface="Wingdings 2" panose="05020102010507070707" pitchFamily="18" charset="2"/>
              </a:rPr>
              <a:t>Pagination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196189" y="2386045"/>
            <a:ext cx="1675459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대분류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중분류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&gt;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세분류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…</a:t>
            </a:r>
            <a:endParaRPr lang="ko-KR" altLang="en-US" sz="9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5" name="직선 연결선 124"/>
          <p:cNvCxnSpPr/>
          <p:nvPr/>
        </p:nvCxnSpPr>
        <p:spPr bwMode="auto">
          <a:xfrm flipV="1">
            <a:off x="6110338" y="2533683"/>
            <a:ext cx="1071562" cy="444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1512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C1B03945-7D9F-47A0-A990-9E918A90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119063"/>
            <a:ext cx="4921885" cy="282575"/>
          </a:xfrm>
        </p:spPr>
        <p:txBody>
          <a:bodyPr/>
          <a:lstStyle/>
          <a:p>
            <a:r>
              <a:rPr lang="en-US" altLang="ko-KR" sz="1800" b="1" dirty="0"/>
              <a:t>01. </a:t>
            </a:r>
            <a:r>
              <a:rPr lang="ko-KR" altLang="en-US" sz="1800" b="1" dirty="0" smtClean="0"/>
              <a:t>서비스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소개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쇼핑몰 웹사이트 구축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846070B-BFB8-274F-BBD4-572EDFBE84AD}"/>
              </a:ext>
            </a:extLst>
          </p:cNvPr>
          <p:cNvSpPr txBox="1">
            <a:spLocks/>
          </p:cNvSpPr>
          <p:nvPr/>
        </p:nvSpPr>
        <p:spPr bwMode="auto">
          <a:xfrm>
            <a:off x="265164" y="521283"/>
            <a:ext cx="7377696" cy="94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56F4DAE-E445-3347-8BDE-90ED52DF7C91}"/>
              </a:ext>
            </a:extLst>
          </p:cNvPr>
          <p:cNvSpPr txBox="1">
            <a:spLocks/>
          </p:cNvSpPr>
          <p:nvPr/>
        </p:nvSpPr>
        <p:spPr>
          <a:xfrm>
            <a:off x="6871252" y="118855"/>
            <a:ext cx="2066373" cy="28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  <a:sym typeface="Helvetica Neue Thin"/>
              </a:defRPr>
            </a:lvl1pPr>
            <a:lvl2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0" marR="0" indent="0" algn="ctr" defTabSz="241082" rtl="0" latinLnBrk="0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37" b="0" i="0" u="none" strike="noStrike" cap="none" spc="0" baseline="0">
                <a:ln>
                  <a:noFill/>
                </a:ln>
                <a:solidFill>
                  <a:srgbClr val="333333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 hangingPunct="1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</a:t>
            </a:r>
            <a:r>
              <a:rPr lang="ko-KR" altLang="en-US" dirty="0"/>
              <a:t> 주차별 강좌 제목</a:t>
            </a:r>
            <a:endParaRPr lang="en-US" altLang="ko-KR" dirty="0"/>
          </a:p>
        </p:txBody>
      </p:sp>
      <p:pic>
        <p:nvPicPr>
          <p:cNvPr id="74" name="그림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32" y="1039813"/>
            <a:ext cx="3813175" cy="3625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4"/>
          <p:cNvSpPr>
            <a:spLocks noChangeArrowheads="1"/>
          </p:cNvSpPr>
          <p:nvPr/>
        </p:nvSpPr>
        <p:spPr bwMode="auto">
          <a:xfrm>
            <a:off x="2874644" y="1468438"/>
            <a:ext cx="3757613" cy="3168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2984181" y="1901825"/>
            <a:ext cx="3529012" cy="190500"/>
          </a:xfrm>
          <a:prstGeom prst="rect">
            <a:avLst/>
          </a:prstGeom>
          <a:solidFill>
            <a:srgbClr val="37399B">
              <a:lumMod val="40000"/>
              <a:lumOff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2990531" y="1560514"/>
            <a:ext cx="576262" cy="268287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5392419" y="1614489"/>
            <a:ext cx="1127125" cy="12382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968306" y="2120900"/>
            <a:ext cx="3529012" cy="3683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981007" y="4430713"/>
            <a:ext cx="3506787" cy="131762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cxnSp>
        <p:nvCxnSpPr>
          <p:cNvPr id="81" name="직선 화살표 연결선 8"/>
          <p:cNvCxnSpPr>
            <a:cxnSpLocks noChangeShapeType="1"/>
          </p:cNvCxnSpPr>
          <p:nvPr/>
        </p:nvCxnSpPr>
        <p:spPr bwMode="auto">
          <a:xfrm flipH="1">
            <a:off x="6771956" y="2200275"/>
            <a:ext cx="11112" cy="21590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직선 화살표 연결선 60"/>
          <p:cNvCxnSpPr>
            <a:cxnSpLocks noChangeShapeType="1"/>
          </p:cNvCxnSpPr>
          <p:nvPr/>
        </p:nvCxnSpPr>
        <p:spPr bwMode="auto">
          <a:xfrm>
            <a:off x="6783068" y="1882776"/>
            <a:ext cx="7938" cy="29051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직선 화살표 연결선 62"/>
          <p:cNvCxnSpPr>
            <a:cxnSpLocks noChangeShapeType="1"/>
          </p:cNvCxnSpPr>
          <p:nvPr/>
        </p:nvCxnSpPr>
        <p:spPr bwMode="auto">
          <a:xfrm>
            <a:off x="6797357" y="1552575"/>
            <a:ext cx="3175" cy="31115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Box 13"/>
          <p:cNvSpPr txBox="1">
            <a:spLocks noChangeArrowheads="1"/>
          </p:cNvSpPr>
          <p:nvPr/>
        </p:nvSpPr>
        <p:spPr bwMode="auto">
          <a:xfrm>
            <a:off x="6821168" y="4359276"/>
            <a:ext cx="628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Footer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5" name="TextBox 68"/>
          <p:cNvSpPr txBox="1">
            <a:spLocks noChangeArrowheads="1"/>
          </p:cNvSpPr>
          <p:nvPr/>
        </p:nvSpPr>
        <p:spPr bwMode="auto">
          <a:xfrm>
            <a:off x="6798944" y="3052764"/>
            <a:ext cx="722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Content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6" name="TextBox 69"/>
          <p:cNvSpPr txBox="1">
            <a:spLocks noChangeArrowheads="1"/>
          </p:cNvSpPr>
          <p:nvPr/>
        </p:nvSpPr>
        <p:spPr bwMode="auto">
          <a:xfrm>
            <a:off x="6759257" y="1895476"/>
            <a:ext cx="517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GNB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7" name="TextBox 70"/>
          <p:cNvSpPr txBox="1">
            <a:spLocks noChangeArrowheads="1"/>
          </p:cNvSpPr>
          <p:nvPr/>
        </p:nvSpPr>
        <p:spPr bwMode="auto">
          <a:xfrm>
            <a:off x="6791007" y="1646239"/>
            <a:ext cx="687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Header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88" name="직선 연결선 87"/>
          <p:cNvCxnSpPr/>
          <p:nvPr/>
        </p:nvCxnSpPr>
        <p:spPr bwMode="auto">
          <a:xfrm flipH="1" flipV="1">
            <a:off x="2706369" y="1362075"/>
            <a:ext cx="550863" cy="306388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직사각형 14339"/>
          <p:cNvSpPr>
            <a:spLocks noChangeArrowheads="1"/>
          </p:cNvSpPr>
          <p:nvPr/>
        </p:nvSpPr>
        <p:spPr bwMode="auto">
          <a:xfrm>
            <a:off x="2252344" y="1192214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로고</a:t>
            </a:r>
            <a:endParaRPr kumimoji="0" lang="ko-KR" altLang="en-US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0" name="직사각형 82"/>
          <p:cNvSpPr>
            <a:spLocks noChangeArrowheads="1"/>
          </p:cNvSpPr>
          <p:nvPr/>
        </p:nvSpPr>
        <p:spPr bwMode="auto">
          <a:xfrm>
            <a:off x="5821837" y="599462"/>
            <a:ext cx="2947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로그아웃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암호변경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마이페이지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 등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cxnSp>
        <p:nvCxnSpPr>
          <p:cNvPr id="91" name="직선 연결선 90"/>
          <p:cNvCxnSpPr/>
          <p:nvPr/>
        </p:nvCxnSpPr>
        <p:spPr bwMode="auto">
          <a:xfrm flipV="1">
            <a:off x="6000432" y="863600"/>
            <a:ext cx="490537" cy="79375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직선 연결선 91"/>
          <p:cNvCxnSpPr/>
          <p:nvPr/>
        </p:nvCxnSpPr>
        <p:spPr bwMode="auto">
          <a:xfrm flipH="1" flipV="1">
            <a:off x="1906269" y="1597026"/>
            <a:ext cx="1414463" cy="423863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직사각형 92"/>
          <p:cNvSpPr/>
          <p:nvPr/>
        </p:nvSpPr>
        <p:spPr>
          <a:xfrm>
            <a:off x="823593" y="1091286"/>
            <a:ext cx="19939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kern="1200" dirty="0">
                <a:solidFill>
                  <a:srgbClr val="000000"/>
                </a:solidFill>
                <a:latin typeface="굴림"/>
                <a:ea typeface="굴림"/>
              </a:rPr>
              <a:t>관리자 </a:t>
            </a:r>
            <a:r>
              <a:rPr lang="ko-KR" altLang="en-US" sz="1100" kern="1200" dirty="0" err="1">
                <a:solidFill>
                  <a:srgbClr val="000000"/>
                </a:solidFill>
                <a:latin typeface="굴림"/>
                <a:ea typeface="굴림"/>
              </a:rPr>
              <a:t>전용메뉴</a:t>
            </a:r>
            <a:endParaRPr lang="en-US" altLang="ko-KR" sz="1100" kern="1200" dirty="0">
              <a:solidFill>
                <a:srgbClr val="000000"/>
              </a:solidFill>
              <a:latin typeface="굴림"/>
              <a:ea typeface="굴림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1200" dirty="0">
                <a:solidFill>
                  <a:srgbClr val="000000"/>
                </a:solidFill>
                <a:latin typeface="굴림"/>
                <a:ea typeface="굴림"/>
                <a:sym typeface="Wingdings 3" panose="05040102010807070707" pitchFamily="18" charset="2"/>
              </a:rPr>
              <a:t> </a:t>
            </a:r>
            <a:r>
              <a:rPr lang="ko-KR" altLang="en-US" sz="1100" kern="1200" dirty="0">
                <a:solidFill>
                  <a:srgbClr val="000000"/>
                </a:solidFill>
                <a:latin typeface="굴림"/>
                <a:ea typeface="굴림"/>
                <a:sym typeface="Wingdings 3" panose="05040102010807070707" pitchFamily="18" charset="2"/>
              </a:rPr>
              <a:t>메인화면</a:t>
            </a:r>
            <a:r>
              <a:rPr lang="ko-KR" altLang="en-US" sz="1100" kern="1200" dirty="0">
                <a:solidFill>
                  <a:srgbClr val="000000"/>
                </a:solidFill>
                <a:latin typeface="굴림"/>
                <a:ea typeface="굴림"/>
              </a:rPr>
              <a:t>관리</a:t>
            </a:r>
            <a:endParaRPr lang="en-US" altLang="ko-KR" sz="1100" kern="1200" dirty="0">
              <a:solidFill>
                <a:srgbClr val="000000"/>
              </a:solidFill>
              <a:latin typeface="굴림"/>
              <a:ea typeface="굴림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  <a:sym typeface="Wingdings 3" panose="05040102010807070707" pitchFamily="18" charset="2"/>
              </a:rPr>
              <a:t> </a:t>
            </a:r>
            <a:r>
              <a:rPr lang="ko-KR" altLang="en-US" sz="1100" kern="1200" dirty="0">
                <a:solidFill>
                  <a:srgbClr val="000000"/>
                </a:solidFill>
                <a:latin typeface="굴림"/>
                <a:ea typeface="굴림"/>
              </a:rPr>
              <a:t>제품등록관리</a:t>
            </a:r>
            <a:endParaRPr lang="en-US" altLang="ko-KR" sz="1100" kern="1200" dirty="0">
              <a:solidFill>
                <a:srgbClr val="000000"/>
              </a:solidFill>
              <a:latin typeface="굴림"/>
              <a:ea typeface="굴림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  <a:sym typeface="Wingdings 3" panose="05040102010807070707" pitchFamily="18" charset="2"/>
              </a:rPr>
              <a:t> </a:t>
            </a:r>
            <a:r>
              <a:rPr lang="ko-KR" altLang="en-US" sz="1100" kern="1200" dirty="0" err="1">
                <a:solidFill>
                  <a:srgbClr val="000000"/>
                </a:solidFill>
                <a:latin typeface="굴림"/>
                <a:ea typeface="굴림"/>
              </a:rPr>
              <a:t>사용자관리</a:t>
            </a:r>
            <a:endParaRPr lang="en-US" altLang="ko-KR" sz="1100" kern="1200" dirty="0">
              <a:solidFill>
                <a:srgbClr val="000000"/>
              </a:solidFill>
              <a:latin typeface="굴림"/>
              <a:ea typeface="굴림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  <a:sym typeface="Wingdings 3" panose="05040102010807070707" pitchFamily="18" charset="2"/>
              </a:rPr>
              <a:t> </a:t>
            </a:r>
            <a:r>
              <a:rPr lang="ko-KR" altLang="en-US" sz="1100" kern="1200" dirty="0" err="1">
                <a:solidFill>
                  <a:srgbClr val="000000"/>
                </a:solidFill>
                <a:latin typeface="굴림"/>
                <a:ea typeface="굴림"/>
                <a:sym typeface="Wingdings 3" panose="05040102010807070707" pitchFamily="18" charset="2"/>
              </a:rPr>
              <a:t>게시판</a:t>
            </a:r>
            <a:r>
              <a:rPr lang="ko-KR" altLang="en-US" sz="1100" kern="1200" dirty="0" err="1">
                <a:solidFill>
                  <a:srgbClr val="000000"/>
                </a:solidFill>
                <a:latin typeface="굴림"/>
                <a:ea typeface="굴림"/>
              </a:rPr>
              <a:t>관리</a:t>
            </a:r>
            <a:endParaRPr lang="en-US" altLang="ko-KR" sz="1100" kern="1200" dirty="0">
              <a:solidFill>
                <a:srgbClr val="000000"/>
              </a:solidFill>
              <a:latin typeface="굴림"/>
              <a:ea typeface="굴림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1200" dirty="0">
                <a:solidFill>
                  <a:srgbClr val="000000"/>
                </a:solidFill>
                <a:latin typeface="굴림"/>
                <a:ea typeface="HY헤드라인M" panose="02030600000101010101" pitchFamily="18" charset="-127"/>
                <a:sym typeface="Wingdings 3" panose="05040102010807070707" pitchFamily="18" charset="2"/>
              </a:rPr>
              <a:t> </a:t>
            </a:r>
            <a:r>
              <a:rPr lang="ko-KR" altLang="en-US" sz="1100" kern="1200" dirty="0">
                <a:solidFill>
                  <a:srgbClr val="000000"/>
                </a:solidFill>
                <a:latin typeface="굴림"/>
                <a:ea typeface="굴림"/>
                <a:sym typeface="Wingdings 3" panose="05040102010807070707" pitchFamily="18" charset="2"/>
              </a:rPr>
              <a:t>데이터백업관리</a:t>
            </a:r>
            <a:r>
              <a:rPr lang="en-US" altLang="ko-KR" sz="1100" kern="1200" dirty="0">
                <a:solidFill>
                  <a:srgbClr val="000000"/>
                </a:solidFill>
                <a:latin typeface="굴림"/>
                <a:ea typeface="굴림"/>
                <a:sym typeface="Wingdings 3" panose="05040102010807070707" pitchFamily="18" charset="2"/>
              </a:rPr>
              <a:t>, …)</a:t>
            </a:r>
            <a:endParaRPr lang="en-US" altLang="ko-KR" sz="1100" kern="1200" dirty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94" name="TextBox 115"/>
          <p:cNvSpPr txBox="1">
            <a:spLocks noChangeArrowheads="1"/>
          </p:cNvSpPr>
          <p:nvPr/>
        </p:nvSpPr>
        <p:spPr bwMode="auto">
          <a:xfrm>
            <a:off x="2855594" y="4673601"/>
            <a:ext cx="1185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9pPr>
          </a:lstStyle>
          <a:p>
            <a:pPr marL="0" marR="0" lvl="0" indent="0" algn="l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Y헤드라인M" panose="02030600000101010101" pitchFamily="18" charset="-127"/>
              </a:rPr>
              <a:t>▲ 서브화면</a:t>
            </a:r>
            <a:endParaRPr kumimoji="0" lang="ko-KR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95" name="직선 연결선 94"/>
          <p:cNvCxnSpPr/>
          <p:nvPr/>
        </p:nvCxnSpPr>
        <p:spPr bwMode="auto">
          <a:xfrm flipH="1">
            <a:off x="2414268" y="4524375"/>
            <a:ext cx="769938" cy="7938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직사각형 95"/>
          <p:cNvSpPr/>
          <p:nvPr/>
        </p:nvSpPr>
        <p:spPr>
          <a:xfrm>
            <a:off x="572768" y="4283075"/>
            <a:ext cx="2122488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회사명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, 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주소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, 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이메일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, 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전화번호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, 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이용약관 등</a:t>
            </a:r>
            <a:endParaRPr lang="en-US" altLang="ko-KR" sz="1400" kern="1200" dirty="0">
              <a:solidFill>
                <a:srgbClr val="000000"/>
              </a:solidFill>
              <a:latin typeface="굴림"/>
              <a:ea typeface="굴림"/>
              <a:sym typeface="Wingdings 2" panose="05020102010507070707" pitchFamily="18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3090543" y="3055939"/>
            <a:ext cx="312738" cy="103187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922768" y="2422526"/>
            <a:ext cx="1798638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리스트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(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목록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)</a:t>
            </a:r>
          </a:p>
        </p:txBody>
      </p:sp>
      <p:cxnSp>
        <p:nvCxnSpPr>
          <p:cNvPr id="99" name="직선 화살표 연결선 84"/>
          <p:cNvCxnSpPr>
            <a:cxnSpLocks noChangeShapeType="1"/>
          </p:cNvCxnSpPr>
          <p:nvPr/>
        </p:nvCxnSpPr>
        <p:spPr bwMode="auto">
          <a:xfrm>
            <a:off x="6792593" y="4413250"/>
            <a:ext cx="0" cy="22225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직선 연결선 99"/>
          <p:cNvCxnSpPr/>
          <p:nvPr/>
        </p:nvCxnSpPr>
        <p:spPr bwMode="auto">
          <a:xfrm flipH="1">
            <a:off x="2412681" y="2298700"/>
            <a:ext cx="754062" cy="1651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직사각형 100"/>
          <p:cNvSpPr/>
          <p:nvPr/>
        </p:nvSpPr>
        <p:spPr>
          <a:xfrm>
            <a:off x="474343" y="2411414"/>
            <a:ext cx="240665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     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(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관리자 </a:t>
            </a:r>
            <a:r>
              <a:rPr lang="ko-KR" altLang="en-US" sz="1400" kern="1200" dirty="0" err="1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컨셉용</a:t>
            </a: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)</a:t>
            </a:r>
            <a:r>
              <a:rPr lang="ko-KR" altLang="en-US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이미지</a:t>
            </a:r>
            <a:endParaRPr lang="en-US" altLang="ko-KR" sz="1400" kern="1200" dirty="0">
              <a:solidFill>
                <a:srgbClr val="000000"/>
              </a:solidFill>
              <a:latin typeface="굴림"/>
              <a:ea typeface="굴림"/>
              <a:sym typeface="Wingdings 2" panose="05020102010507070707" pitchFamily="18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3460431" y="3067050"/>
            <a:ext cx="1274762" cy="889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4800282" y="3060701"/>
            <a:ext cx="312737" cy="1063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5203506" y="3073401"/>
            <a:ext cx="800100" cy="936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6070282" y="3060701"/>
            <a:ext cx="312737" cy="1063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3090543" y="3208339"/>
            <a:ext cx="312738" cy="103187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3460431" y="3219450"/>
            <a:ext cx="1274762" cy="889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4800282" y="3213101"/>
            <a:ext cx="312737" cy="1063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5203506" y="3225801"/>
            <a:ext cx="800100" cy="936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6070282" y="3213101"/>
            <a:ext cx="312737" cy="1063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3088957" y="3362325"/>
            <a:ext cx="312737" cy="10318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3458844" y="3373438"/>
            <a:ext cx="1274763" cy="889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4798693" y="3367088"/>
            <a:ext cx="312738" cy="106362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5201918" y="3379788"/>
            <a:ext cx="800100" cy="93662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6068693" y="3367088"/>
            <a:ext cx="312738" cy="106362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3088957" y="3514725"/>
            <a:ext cx="312737" cy="10318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3458844" y="3525839"/>
            <a:ext cx="1274763" cy="90487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4798693" y="3521076"/>
            <a:ext cx="312738" cy="10477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5201918" y="3532188"/>
            <a:ext cx="800100" cy="93662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6068693" y="3521076"/>
            <a:ext cx="312738" cy="10477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3088957" y="3675064"/>
            <a:ext cx="312737" cy="103187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3458844" y="3686175"/>
            <a:ext cx="1274763" cy="889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4798693" y="3679826"/>
            <a:ext cx="312738" cy="1063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5201918" y="3692526"/>
            <a:ext cx="800100" cy="936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6068693" y="3679826"/>
            <a:ext cx="312738" cy="1063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3088957" y="3827464"/>
            <a:ext cx="312737" cy="103187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3458844" y="3838575"/>
            <a:ext cx="1274763" cy="9048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4798693" y="3833814"/>
            <a:ext cx="312738" cy="10477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5201918" y="3844926"/>
            <a:ext cx="800100" cy="936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6068693" y="3833814"/>
            <a:ext cx="312738" cy="10477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273607" y="2152651"/>
            <a:ext cx="1925637" cy="252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대분류</a:t>
            </a:r>
            <a:r>
              <a:rPr lang="ko-KR" altLang="en-US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 </a:t>
            </a:r>
            <a:r>
              <a:rPr lang="en-US" altLang="ko-KR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&gt; </a:t>
            </a:r>
            <a:r>
              <a:rPr lang="ko-KR" altLang="en-US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중분류 </a:t>
            </a:r>
            <a:r>
              <a:rPr lang="en-US" altLang="ko-KR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&gt; </a:t>
            </a:r>
            <a:r>
              <a:rPr lang="ko-KR" altLang="en-US" sz="105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세분류</a:t>
            </a:r>
            <a:r>
              <a:rPr lang="ko-KR" altLang="en-US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 </a:t>
            </a:r>
            <a:r>
              <a:rPr lang="en-US" altLang="ko-KR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…</a:t>
            </a:r>
            <a:endParaRPr lang="ko-KR" altLang="en-US" sz="1050" kern="1200" dirty="0">
              <a:solidFill>
                <a:srgbClr val="000000">
                  <a:lumMod val="85000"/>
                  <a:lumOff val="15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32" name="직사각형 131"/>
          <p:cNvSpPr/>
          <p:nvPr/>
        </p:nvSpPr>
        <p:spPr bwMode="auto">
          <a:xfrm flipV="1">
            <a:off x="2990532" y="2536826"/>
            <a:ext cx="3506787" cy="131763"/>
          </a:xfrm>
          <a:prstGeom prst="rect">
            <a:avLst/>
          </a:prstGeom>
          <a:solidFill>
            <a:srgbClr val="BE2F13">
              <a:lumMod val="20000"/>
              <a:lumOff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cxnSp>
        <p:nvCxnSpPr>
          <p:cNvPr id="133" name="직선 연결선 132"/>
          <p:cNvCxnSpPr/>
          <p:nvPr/>
        </p:nvCxnSpPr>
        <p:spPr bwMode="auto">
          <a:xfrm flipV="1">
            <a:off x="6095681" y="2338389"/>
            <a:ext cx="1200150" cy="263525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" name="직사각형 133"/>
          <p:cNvSpPr/>
          <p:nvPr/>
        </p:nvSpPr>
        <p:spPr bwMode="auto">
          <a:xfrm>
            <a:off x="3077843" y="2844801"/>
            <a:ext cx="1060450" cy="12541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304606" y="2716214"/>
            <a:ext cx="1274762" cy="415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리스트명령메뉴</a:t>
            </a:r>
            <a:endParaRPr lang="en-US" altLang="ko-KR" sz="1050" kern="1200" dirty="0">
              <a:solidFill>
                <a:srgbClr val="000000">
                  <a:lumMod val="85000"/>
                  <a:lumOff val="15000"/>
                </a:srgbClr>
              </a:solidFill>
              <a:latin typeface="굴림"/>
              <a:ea typeface="굴림"/>
            </a:endParaRPr>
          </a:p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(</a:t>
            </a:r>
            <a:r>
              <a:rPr lang="ko-KR" altLang="en-US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등록</a:t>
            </a:r>
            <a:r>
              <a:rPr lang="en-US" altLang="ko-KR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. </a:t>
            </a:r>
            <a:r>
              <a:rPr lang="ko-KR" altLang="en-US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수정</a:t>
            </a:r>
            <a:r>
              <a:rPr lang="en-US" altLang="ko-KR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. </a:t>
            </a:r>
            <a:r>
              <a:rPr lang="ko-KR" altLang="en-US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삭제</a:t>
            </a:r>
            <a:r>
              <a:rPr lang="en-US" altLang="ko-KR" sz="105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굴림"/>
                <a:ea typeface="굴림"/>
              </a:rPr>
              <a:t>)</a:t>
            </a:r>
            <a:endParaRPr lang="ko-KR" altLang="en-US" sz="1050" kern="1200" dirty="0">
              <a:solidFill>
                <a:srgbClr val="000000">
                  <a:lumMod val="85000"/>
                  <a:lumOff val="15000"/>
                </a:srgbClr>
              </a:solidFill>
              <a:latin typeface="굴림"/>
              <a:ea typeface="굴림"/>
            </a:endParaRPr>
          </a:p>
        </p:txBody>
      </p:sp>
      <p:cxnSp>
        <p:nvCxnSpPr>
          <p:cNvPr id="136" name="직선 연결선 135"/>
          <p:cNvCxnSpPr/>
          <p:nvPr/>
        </p:nvCxnSpPr>
        <p:spPr bwMode="auto">
          <a:xfrm flipH="1" flipV="1">
            <a:off x="2344418" y="2809875"/>
            <a:ext cx="1009650" cy="8255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7" name="직사각형 136"/>
          <p:cNvSpPr/>
          <p:nvPr/>
        </p:nvSpPr>
        <p:spPr bwMode="auto">
          <a:xfrm>
            <a:off x="4041457" y="4125914"/>
            <a:ext cx="1468437" cy="13017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Y헤드라인M" panose="02030600000101010101" pitchFamily="18" charset="-127"/>
            </a:endParaRPr>
          </a:p>
        </p:txBody>
      </p:sp>
      <p:cxnSp>
        <p:nvCxnSpPr>
          <p:cNvPr id="138" name="직선 연결선 137"/>
          <p:cNvCxnSpPr>
            <a:endCxn id="139" idx="1"/>
          </p:cNvCxnSpPr>
          <p:nvPr/>
        </p:nvCxnSpPr>
        <p:spPr bwMode="auto">
          <a:xfrm flipV="1">
            <a:off x="5232081" y="3871914"/>
            <a:ext cx="2189162" cy="319087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diamond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직사각형 138"/>
          <p:cNvSpPr/>
          <p:nvPr/>
        </p:nvSpPr>
        <p:spPr>
          <a:xfrm>
            <a:off x="7421244" y="3717926"/>
            <a:ext cx="110172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kern="1200" dirty="0">
                <a:solidFill>
                  <a:srgbClr val="000000"/>
                </a:solidFill>
                <a:latin typeface="굴림"/>
                <a:ea typeface="굴림"/>
                <a:sym typeface="Wingdings 2" panose="05020102010507070707" pitchFamily="18" charset="2"/>
              </a:rPr>
              <a:t>Pagination</a:t>
            </a:r>
          </a:p>
        </p:txBody>
      </p:sp>
    </p:spTree>
    <p:extLst>
      <p:ext uri="{BB962C8B-B14F-4D97-AF65-F5344CB8AC3E}">
        <p14:creationId xmlns:p14="http://schemas.microsoft.com/office/powerpoint/2010/main" val="15505498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333333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Helvetica Neue Thin"/>
        <a:ea typeface="Helvetica Neue Thin"/>
        <a:cs typeface="Helvetica Neue Thi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84C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80000"/>
          </a:lnSpc>
          <a:spcBef>
            <a:spcPts val="5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8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Malgun Gothic" panose="020B0503020000020004" pitchFamily="34" charset="-127"/>
            <a:ea typeface="Malgun Gothic" panose="020B0503020000020004" pitchFamily="34" charset="-127"/>
            <a:sym typeface="Helvetica Neue Thin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Helvetica Neue Thin"/>
        <a:ea typeface="Helvetica Neue Thin"/>
        <a:cs typeface="Helvetica Neue Thi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84C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80000"/>
          </a:lnSpc>
          <a:spcBef>
            <a:spcPts val="5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80000"/>
          </a:lnSpc>
          <a:spcBef>
            <a:spcPts val="5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8217</TotalTime>
  <Words>4546</Words>
  <Application>Microsoft Office PowerPoint</Application>
  <PresentationFormat>화면 슬라이드 쇼(16:9)</PresentationFormat>
  <Paragraphs>897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8" baseType="lpstr">
      <vt:lpstr>Gill Sans</vt:lpstr>
      <vt:lpstr>Helvetica Neue Light</vt:lpstr>
      <vt:lpstr>Helvetica Neue Thin</vt:lpstr>
      <vt:lpstr>HY헤드라인M</vt:lpstr>
      <vt:lpstr>Lucida Grande</vt:lpstr>
      <vt:lpstr>NanumBarunGothicOTF</vt:lpstr>
      <vt:lpstr>굴림</vt:lpstr>
      <vt:lpstr>Malgun Gothic</vt:lpstr>
      <vt:lpstr>Malgun Gothic</vt:lpstr>
      <vt:lpstr>Arial</vt:lpstr>
      <vt:lpstr>Wingdings</vt:lpstr>
      <vt:lpstr>Wingdings 2</vt:lpstr>
      <vt:lpstr>Wingdings 3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yoohyunji</dc:creator>
  <cp:lastModifiedBy>bmlee</cp:lastModifiedBy>
  <cp:revision>610</cp:revision>
  <cp:lastPrinted>2019-06-02T12:53:31Z</cp:lastPrinted>
  <dcterms:modified xsi:type="dcterms:W3CDTF">2019-09-05T21:50:41Z</dcterms:modified>
</cp:coreProperties>
</file>